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98" r:id="rId2"/>
    <p:sldId id="256" r:id="rId3"/>
    <p:sldId id="299" r:id="rId4"/>
    <p:sldId id="291" r:id="rId5"/>
    <p:sldId id="314" r:id="rId6"/>
    <p:sldId id="258" r:id="rId7"/>
    <p:sldId id="313" r:id="rId8"/>
    <p:sldId id="318" r:id="rId9"/>
    <p:sldId id="287" r:id="rId10"/>
    <p:sldId id="259" r:id="rId11"/>
    <p:sldId id="270" r:id="rId12"/>
    <p:sldId id="303" r:id="rId13"/>
    <p:sldId id="293" r:id="rId14"/>
    <p:sldId id="295" r:id="rId15"/>
    <p:sldId id="264" r:id="rId16"/>
    <p:sldId id="265" r:id="rId17"/>
    <p:sldId id="261" r:id="rId18"/>
    <p:sldId id="302" r:id="rId19"/>
    <p:sldId id="266" r:id="rId20"/>
    <p:sldId id="316" r:id="rId21"/>
    <p:sldId id="304" r:id="rId22"/>
    <p:sldId id="272" r:id="rId23"/>
    <p:sldId id="300" r:id="rId24"/>
    <p:sldId id="307" r:id="rId25"/>
    <p:sldId id="262" r:id="rId26"/>
    <p:sldId id="267" r:id="rId27"/>
    <p:sldId id="315" r:id="rId28"/>
    <p:sldId id="297" r:id="rId29"/>
    <p:sldId id="308" r:id="rId30"/>
    <p:sldId id="288" r:id="rId31"/>
    <p:sldId id="281" r:id="rId32"/>
    <p:sldId id="286" r:id="rId33"/>
    <p:sldId id="277" r:id="rId34"/>
    <p:sldId id="301" r:id="rId35"/>
    <p:sldId id="319" r:id="rId36"/>
    <p:sldId id="317" r:id="rId37"/>
    <p:sldId id="306" r:id="rId38"/>
    <p:sldId id="275" r:id="rId39"/>
    <p:sldId id="296" r:id="rId40"/>
    <p:sldId id="274" r:id="rId41"/>
    <p:sldId id="311" r:id="rId42"/>
    <p:sldId id="278" r:id="rId43"/>
    <p:sldId id="305" r:id="rId44"/>
    <p:sldId id="284" r:id="rId45"/>
    <p:sldId id="282" r:id="rId46"/>
    <p:sldId id="312" r:id="rId47"/>
    <p:sldId id="309" r:id="rId48"/>
    <p:sldId id="310"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48"/>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6650" autoAdjust="0"/>
    <p:restoredTop sz="94660"/>
  </p:normalViewPr>
  <p:slideViewPr>
    <p:cSldViewPr>
      <p:cViewPr varScale="1">
        <p:scale>
          <a:sx n="80" d="100"/>
          <a:sy n="80" d="100"/>
        </p:scale>
        <p:origin x="1358"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1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7325DB-F770-47A8-8CD5-232BF7A2D333}" type="datetimeFigureOut">
              <a:rPr lang="en-US" smtClean="0"/>
              <a:t>7/31/2018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9DB739-A762-4E03-8924-964A5C50FE72}" type="slidenum">
              <a:rPr lang="en-US" smtClean="0"/>
              <a:t>‹#›</a:t>
            </a:fld>
            <a:endParaRPr lang="en-US" dirty="0"/>
          </a:p>
        </p:txBody>
      </p:sp>
    </p:spTree>
    <p:extLst>
      <p:ext uri="{BB962C8B-B14F-4D97-AF65-F5344CB8AC3E}">
        <p14:creationId xmlns:p14="http://schemas.microsoft.com/office/powerpoint/2010/main" val="2934200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picture of the new National Home of the Forty and Eight in Indianapolis Indiana</a:t>
            </a:r>
            <a:r>
              <a:rPr lang="en-US" baseline="0" dirty="0"/>
              <a:t> purchased in 2014.</a:t>
            </a:r>
            <a:endParaRPr lang="en-US" dirty="0"/>
          </a:p>
        </p:txBody>
      </p:sp>
      <p:sp>
        <p:nvSpPr>
          <p:cNvPr id="4" name="Slide Number Placeholder 3"/>
          <p:cNvSpPr>
            <a:spLocks noGrp="1"/>
          </p:cNvSpPr>
          <p:nvPr>
            <p:ph type="sldNum" sz="quarter" idx="10"/>
          </p:nvPr>
        </p:nvSpPr>
        <p:spPr/>
        <p:txBody>
          <a:bodyPr/>
          <a:lstStyle/>
          <a:p>
            <a:fld id="{9C9DB739-A762-4E03-8924-964A5C50FE72}" type="slidenum">
              <a:rPr lang="en-US" smtClean="0"/>
              <a:t>3</a:t>
            </a:fld>
            <a:endParaRPr lang="en-US" dirty="0"/>
          </a:p>
        </p:txBody>
      </p:sp>
    </p:spTree>
    <p:extLst>
      <p:ext uri="{BB962C8B-B14F-4D97-AF65-F5344CB8AC3E}">
        <p14:creationId xmlns:p14="http://schemas.microsoft.com/office/powerpoint/2010/main" val="3896919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DB739-A762-4E03-8924-964A5C50FE72}" type="slidenum">
              <a:rPr lang="en-US" smtClean="0"/>
              <a:t>15</a:t>
            </a:fld>
            <a:endParaRPr lang="en-US" dirty="0"/>
          </a:p>
        </p:txBody>
      </p:sp>
    </p:spTree>
    <p:extLst>
      <p:ext uri="{BB962C8B-B14F-4D97-AF65-F5344CB8AC3E}">
        <p14:creationId xmlns:p14="http://schemas.microsoft.com/office/powerpoint/2010/main" val="1277260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DB739-A762-4E03-8924-964A5C50FE72}" type="slidenum">
              <a:rPr lang="en-US" smtClean="0"/>
              <a:t>39</a:t>
            </a:fld>
            <a:endParaRPr lang="en-US" dirty="0"/>
          </a:p>
        </p:txBody>
      </p:sp>
    </p:spTree>
    <p:extLst>
      <p:ext uri="{BB962C8B-B14F-4D97-AF65-F5344CB8AC3E}">
        <p14:creationId xmlns:p14="http://schemas.microsoft.com/office/powerpoint/2010/main" val="271259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A292F203-3343-41C6-9130-3924EE0A9AE0}" type="datetimeFigureOut">
              <a:rPr lang="en-US" smtClean="0"/>
              <a:pPr/>
              <a:t>7/31/2018</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4D4F583F-D4C8-4DCD-AFD9-9E731A4C734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292F203-3343-41C6-9130-3924EE0A9AE0}" type="datetimeFigureOut">
              <a:rPr lang="en-US" smtClean="0"/>
              <a:pPr/>
              <a:t>7/31/2018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4F583F-D4C8-4DCD-AFD9-9E731A4C734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292F203-3343-41C6-9130-3924EE0A9AE0}" type="datetimeFigureOut">
              <a:rPr lang="en-US" smtClean="0"/>
              <a:pPr/>
              <a:t>7/31/2018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4F583F-D4C8-4DCD-AFD9-9E731A4C734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292F203-3343-41C6-9130-3924EE0A9AE0}" type="datetimeFigureOut">
              <a:rPr lang="en-US" smtClean="0"/>
              <a:pPr/>
              <a:t>7/31/2018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4F583F-D4C8-4DCD-AFD9-9E731A4C734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292F203-3343-41C6-9130-3924EE0A9AE0}" type="datetimeFigureOut">
              <a:rPr lang="en-US" smtClean="0"/>
              <a:pPr/>
              <a:t>7/31/2018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4F583F-D4C8-4DCD-AFD9-9E731A4C734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292F203-3343-41C6-9130-3924EE0A9AE0}" type="datetimeFigureOut">
              <a:rPr lang="en-US" smtClean="0"/>
              <a:pPr/>
              <a:t>7/31/2018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4F583F-D4C8-4DCD-AFD9-9E731A4C734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292F203-3343-41C6-9130-3924EE0A9AE0}" type="datetimeFigureOut">
              <a:rPr lang="en-US" smtClean="0"/>
              <a:pPr/>
              <a:t>7/31/2018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D4F583F-D4C8-4DCD-AFD9-9E731A4C734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A292F203-3343-41C6-9130-3924EE0A9AE0}" type="datetimeFigureOut">
              <a:rPr lang="en-US" smtClean="0"/>
              <a:pPr/>
              <a:t>7/31/2018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D4F583F-D4C8-4DCD-AFD9-9E731A4C734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92F203-3343-41C6-9130-3924EE0A9AE0}" type="datetimeFigureOut">
              <a:rPr lang="en-US" smtClean="0"/>
              <a:pPr/>
              <a:t>7/31/2018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D4F583F-D4C8-4DCD-AFD9-9E731A4C734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292F203-3343-41C6-9130-3924EE0A9AE0}" type="datetimeFigureOut">
              <a:rPr lang="en-US" smtClean="0"/>
              <a:pPr/>
              <a:t>7/31/2018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4F583F-D4C8-4DCD-AFD9-9E731A4C734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292F203-3343-41C6-9130-3924EE0A9AE0}" type="datetimeFigureOut">
              <a:rPr lang="en-US" smtClean="0"/>
              <a:pPr/>
              <a:t>7/31/2018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4D4F583F-D4C8-4DCD-AFD9-9E731A4C7349}"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92F203-3343-41C6-9130-3924EE0A9AE0}" type="datetimeFigureOut">
              <a:rPr lang="en-US" smtClean="0"/>
              <a:pPr/>
              <a:t>7/31/2018</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D4F583F-D4C8-4DCD-AFD9-9E731A4C7349}"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44.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 Id="rId9" Type="http://schemas.openxmlformats.org/officeDocument/2006/relationships/image" Target="../media/image51.jpeg"/></Relationships>
</file>

<file path=ppt/slides/_rels/slide4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 name="Picture 3"/>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152400"/>
            <a:ext cx="6172200"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2378596"/>
      </p:ext>
    </p:extLst>
  </p:cSld>
  <p:clrMapOvr>
    <a:masterClrMapping/>
  </p:clrMapOvr>
  <mc:AlternateContent xmlns:mc="http://schemas.openxmlformats.org/markup-compatibility/2006" xmlns:p14="http://schemas.microsoft.com/office/powerpoint/2010/main">
    <mc:Choice Requires="p14">
      <p:transition spd="slow" p14:dur="2000" advTm="8749"/>
    </mc:Choice>
    <mc:Fallback xmlns="">
      <p:transition spd="slow" advTm="874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lstStyle/>
          <a:p>
            <a:pPr algn="ctr"/>
            <a:r>
              <a:rPr lang="en-US" dirty="0"/>
              <a:t>NURSES TRAINING</a:t>
            </a:r>
          </a:p>
        </p:txBody>
      </p:sp>
      <p:sp>
        <p:nvSpPr>
          <p:cNvPr id="3" name="Content Placeholder 2"/>
          <p:cNvSpPr>
            <a:spLocks noGrp="1"/>
          </p:cNvSpPr>
          <p:nvPr>
            <p:ph idx="1"/>
          </p:nvPr>
        </p:nvSpPr>
        <p:spPr>
          <a:xfrm>
            <a:off x="457200" y="1935480"/>
            <a:ext cx="8229600" cy="4617720"/>
          </a:xfrm>
        </p:spPr>
        <p:txBody>
          <a:bodyPr>
            <a:normAutofit/>
          </a:bodyPr>
          <a:lstStyle/>
          <a:p>
            <a:r>
              <a:rPr lang="en-US" sz="1800" dirty="0"/>
              <a:t>The Forty and Eight began issuing Nursing Scholarships in 1941.</a:t>
            </a:r>
          </a:p>
          <a:p>
            <a:r>
              <a:rPr lang="en-US" sz="1800" dirty="0"/>
              <a:t>Program officially started in 1955.</a:t>
            </a:r>
          </a:p>
          <a:p>
            <a:r>
              <a:rPr lang="en-US" sz="1800" dirty="0"/>
              <a:t>Program is primarily administered at the Locale (Voiture) level.</a:t>
            </a:r>
          </a:p>
          <a:p>
            <a:r>
              <a:rPr lang="en-US" sz="1800" dirty="0"/>
              <a:t>National money for nursing scholarships comes from the Boland Nurses Training Trust Fund.</a:t>
            </a:r>
          </a:p>
          <a:p>
            <a:r>
              <a:rPr lang="en-US" sz="1800" dirty="0"/>
              <a:t>Scholarships help many nursing students that are juggling family, child care, work, school and studying.</a:t>
            </a:r>
          </a:p>
          <a:p>
            <a:pPr marL="0" indent="0">
              <a:buNone/>
            </a:pPr>
            <a:endParaRPr lang="en-US" sz="1800" dirty="0"/>
          </a:p>
          <a:p>
            <a:pPr algn="ctr">
              <a:buNone/>
            </a:pPr>
            <a:endParaRPr lang="en-US" sz="1800" dirty="0"/>
          </a:p>
          <a:p>
            <a:endParaRPr lang="en-US" sz="1800" dirty="0"/>
          </a:p>
        </p:txBody>
      </p:sp>
      <p:pic>
        <p:nvPicPr>
          <p:cNvPr id="4" name="Picture 3" descr="408loco15black.gif"/>
          <p:cNvPicPr>
            <a:picLocks noChangeAspect="1"/>
          </p:cNvPicPr>
          <p:nvPr/>
        </p:nvPicPr>
        <p:blipFill>
          <a:blip r:embed="rId2" cstate="print"/>
          <a:stretch>
            <a:fillRect/>
          </a:stretch>
        </p:blipFill>
        <p:spPr>
          <a:xfrm>
            <a:off x="0" y="228600"/>
            <a:ext cx="1716587" cy="1143000"/>
          </a:xfrm>
          <a:prstGeom prst="rect">
            <a:avLst/>
          </a:prstGeom>
        </p:spPr>
      </p:pic>
      <p:pic>
        <p:nvPicPr>
          <p:cNvPr id="5" name="Picture 4" descr="408loco15black.gif"/>
          <p:cNvPicPr>
            <a:picLocks noChangeAspect="1"/>
          </p:cNvPicPr>
          <p:nvPr/>
        </p:nvPicPr>
        <p:blipFill>
          <a:blip r:embed="rId2" cstate="print"/>
          <a:stretch>
            <a:fillRect/>
          </a:stretch>
        </p:blipFill>
        <p:spPr>
          <a:xfrm>
            <a:off x="7315200" y="228600"/>
            <a:ext cx="1716587" cy="1143000"/>
          </a:xfrm>
          <a:prstGeom prst="rect">
            <a:avLst/>
          </a:prstGeom>
        </p:spPr>
      </p:pic>
      <p:sp>
        <p:nvSpPr>
          <p:cNvPr id="7" name="AutoShape 2" descr="https://mail.aol.com/38848-117/aol-6/en-us/mail/get-attachment.aspx?uid=28718840&amp;folder=NewMail&amp;partId=1"/>
          <p:cNvSpPr>
            <a:spLocks noChangeAspect="1" noChangeArrowheads="1"/>
          </p:cNvSpPr>
          <p:nvPr/>
        </p:nvSpPr>
        <p:spPr bwMode="auto">
          <a:xfrm>
            <a:off x="155575" y="-2895600"/>
            <a:ext cx="7258050" cy="6038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4" descr="https://mail.aol.com/38848-117/aol-6/en-us/mail/get-attachment.aspx?uid=28718840&amp;folder=NewMail&amp;partId=1"/>
          <p:cNvSpPr>
            <a:spLocks noChangeAspect="1" noChangeArrowheads="1"/>
          </p:cNvSpPr>
          <p:nvPr/>
        </p:nvSpPr>
        <p:spPr bwMode="auto">
          <a:xfrm>
            <a:off x="307975" y="-2743200"/>
            <a:ext cx="7258050" cy="6038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6" descr="https://mail.aol.com/38848-117/aol-6/en-us/mail/get-attachment.aspx?uid=28718840&amp;folder=NewMail&amp;partId=1"/>
          <p:cNvSpPr>
            <a:spLocks noChangeAspect="1" noChangeArrowheads="1"/>
          </p:cNvSpPr>
          <p:nvPr/>
        </p:nvSpPr>
        <p:spPr bwMode="auto">
          <a:xfrm>
            <a:off x="460375" y="-2590800"/>
            <a:ext cx="7258050" cy="6038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8" descr="https://mail.aol.com/38848-117/aol-6/en-us/mail/get-attachment.aspx?uid=28718840&amp;folder=NewMail&amp;partId=1"/>
          <p:cNvSpPr>
            <a:spLocks noChangeAspect="1" noChangeArrowheads="1"/>
          </p:cNvSpPr>
          <p:nvPr/>
        </p:nvSpPr>
        <p:spPr bwMode="auto">
          <a:xfrm>
            <a:off x="612775" y="-2438400"/>
            <a:ext cx="7258050" cy="6038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3" name="Picture 9" descr="C:\Users\DON\Desktop\gi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5473" y="4191000"/>
            <a:ext cx="2941927" cy="24461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8522"/>
    </mc:Choice>
    <mc:Fallback xmlns="">
      <p:transition spd="slow" advTm="852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a:xfrm>
            <a:off x="457200" y="1382009"/>
            <a:ext cx="8229600" cy="4093983"/>
          </a:xfrm>
          <a:prstGeom prst="rect">
            <a:avLst/>
          </a:prstGeom>
        </p:spPr>
      </p:pic>
    </p:spTree>
    <p:extLst>
      <p:ext uri="{BB962C8B-B14F-4D97-AF65-F5344CB8AC3E}">
        <p14:creationId xmlns:p14="http://schemas.microsoft.com/office/powerpoint/2010/main" val="1988998802"/>
      </p:ext>
    </p:extLst>
  </p:cSld>
  <p:clrMapOvr>
    <a:masterClrMapping/>
  </p:clrMapOvr>
  <mc:AlternateContent xmlns:mc="http://schemas.openxmlformats.org/markup-compatibility/2006" xmlns:p14="http://schemas.microsoft.com/office/powerpoint/2010/main">
    <mc:Choice Requires="p14">
      <p:transition spd="slow" p14:dur="2000" advTm="9041"/>
    </mc:Choice>
    <mc:Fallback xmlns="">
      <p:transition spd="slow" advTm="904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ON\Desktop\nuses ad 5.5x8.5 cmyk half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85800"/>
            <a:ext cx="9351100" cy="6050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639149"/>
      </p:ext>
    </p:extLst>
  </p:cSld>
  <p:clrMapOvr>
    <a:masterClrMapping/>
  </p:clrMapOvr>
  <mc:AlternateContent xmlns:mc="http://schemas.openxmlformats.org/markup-compatibility/2006" xmlns:p14="http://schemas.microsoft.com/office/powerpoint/2010/main">
    <mc:Choice Requires="p14">
      <p:transition spd="slow" p14:dur="2000" advTm="8909"/>
    </mc:Choice>
    <mc:Fallback xmlns="">
      <p:transition spd="slow" advTm="890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lstStyle/>
          <a:p>
            <a:pPr algn="ctr"/>
            <a:r>
              <a:rPr lang="en-US" dirty="0">
                <a:solidFill>
                  <a:schemeClr val="tx2"/>
                </a:solidFill>
              </a:rPr>
              <a:t>CARVILLE  STAR</a:t>
            </a:r>
          </a:p>
        </p:txBody>
      </p:sp>
      <p:sp>
        <p:nvSpPr>
          <p:cNvPr id="3" name="Content Placeholder 2"/>
          <p:cNvSpPr>
            <a:spLocks noGrp="1"/>
          </p:cNvSpPr>
          <p:nvPr>
            <p:ph idx="1"/>
          </p:nvPr>
        </p:nvSpPr>
        <p:spPr>
          <a:xfrm>
            <a:off x="457200" y="1600200"/>
            <a:ext cx="6553200" cy="4724400"/>
          </a:xfrm>
        </p:spPr>
        <p:txBody>
          <a:bodyPr>
            <a:normAutofit lnSpcReduction="10000"/>
          </a:bodyPr>
          <a:lstStyle/>
          <a:p>
            <a:r>
              <a:rPr lang="en-US" sz="1800" dirty="0"/>
              <a:t>In 1947 the Forty and Eight began its long association with the Hanson’s Disease Program in Carville, Louisiana.</a:t>
            </a:r>
          </a:p>
          <a:p>
            <a:endParaRPr lang="en-US" sz="800" dirty="0"/>
          </a:p>
          <a:p>
            <a:r>
              <a:rPr lang="en-US" sz="1800" dirty="0"/>
              <a:t>Hanson’s Disease is erroneously associated with "Biblical Leprosy“</a:t>
            </a:r>
          </a:p>
          <a:p>
            <a:endParaRPr lang="en-US" sz="800" dirty="0"/>
          </a:p>
          <a:p>
            <a:r>
              <a:rPr lang="en-US" sz="1800" dirty="0"/>
              <a:t>The word Star comes from the publication “</a:t>
            </a:r>
            <a:r>
              <a:rPr lang="en-US" sz="1800" i="1" dirty="0"/>
              <a:t>The STAR</a:t>
            </a:r>
            <a:r>
              <a:rPr lang="en-US" sz="1800" dirty="0"/>
              <a:t>”.</a:t>
            </a:r>
          </a:p>
          <a:p>
            <a:endParaRPr lang="en-US" sz="800" dirty="0"/>
          </a:p>
          <a:p>
            <a:r>
              <a:rPr lang="en-US" sz="1800" dirty="0"/>
              <a:t>The purpose of the “</a:t>
            </a:r>
            <a:r>
              <a:rPr lang="en-US" sz="1800" i="1" dirty="0"/>
              <a:t>The Star</a:t>
            </a:r>
            <a:r>
              <a:rPr lang="en-US" sz="1800" dirty="0"/>
              <a:t>” is to educate and enlighten the public and the medical profession on the truthful facts about Hansen’s Disease  and dispel myths that date back to the biblical days. It also furnishes vocational rehabilitation for interested patients.</a:t>
            </a:r>
          </a:p>
          <a:p>
            <a:endParaRPr lang="en-US" sz="800" dirty="0"/>
          </a:p>
          <a:p>
            <a:r>
              <a:rPr lang="en-US" sz="1800" i="1" dirty="0"/>
              <a:t>The STAR</a:t>
            </a:r>
            <a:r>
              <a:rPr lang="en-US" sz="1800" dirty="0"/>
              <a:t> has a growing circulation going out to all 50 states and more than 154 foreign countries.</a:t>
            </a:r>
            <a:endParaRPr lang="en-US" sz="800" dirty="0"/>
          </a:p>
          <a:p>
            <a:endParaRPr lang="en-US" sz="800" dirty="0"/>
          </a:p>
          <a:p>
            <a:r>
              <a:rPr lang="en-US" sz="1800" dirty="0"/>
              <a:t>The Forty and Eight financially supports this program and publication.</a:t>
            </a:r>
          </a:p>
          <a:p>
            <a:pPr>
              <a:buNone/>
            </a:pPr>
            <a:endParaRPr lang="en-US" sz="1800" dirty="0"/>
          </a:p>
          <a:p>
            <a:pPr algn="ctr">
              <a:buNone/>
            </a:pPr>
            <a:endParaRPr lang="en-US" sz="1800" dirty="0"/>
          </a:p>
          <a:p>
            <a:pPr>
              <a:buNone/>
            </a:pPr>
            <a:endParaRPr lang="en-US" sz="1800" dirty="0"/>
          </a:p>
        </p:txBody>
      </p:sp>
      <p:pic>
        <p:nvPicPr>
          <p:cNvPr id="4" name="Picture 3" descr="408loco15black.gif"/>
          <p:cNvPicPr>
            <a:picLocks noChangeAspect="1"/>
          </p:cNvPicPr>
          <p:nvPr/>
        </p:nvPicPr>
        <p:blipFill>
          <a:blip r:embed="rId2" cstate="print"/>
          <a:stretch>
            <a:fillRect/>
          </a:stretch>
        </p:blipFill>
        <p:spPr>
          <a:xfrm>
            <a:off x="188413" y="228600"/>
            <a:ext cx="1716587" cy="1295400"/>
          </a:xfrm>
          <a:prstGeom prst="rect">
            <a:avLst/>
          </a:prstGeom>
        </p:spPr>
      </p:pic>
      <p:pic>
        <p:nvPicPr>
          <p:cNvPr id="5" name="Picture 4" descr="408loco15black.gif"/>
          <p:cNvPicPr>
            <a:picLocks noChangeAspect="1"/>
          </p:cNvPicPr>
          <p:nvPr/>
        </p:nvPicPr>
        <p:blipFill>
          <a:blip r:embed="rId2" cstate="print"/>
          <a:stretch>
            <a:fillRect/>
          </a:stretch>
        </p:blipFill>
        <p:spPr>
          <a:xfrm>
            <a:off x="7162800" y="304800"/>
            <a:ext cx="1716587" cy="1219200"/>
          </a:xfrm>
          <a:prstGeom prst="rect">
            <a:avLst/>
          </a:prstGeom>
        </p:spPr>
      </p:pic>
      <p:grpSp>
        <p:nvGrpSpPr>
          <p:cNvPr id="7" name="Group 2"/>
          <p:cNvGrpSpPr>
            <a:grpSpLocks/>
          </p:cNvGrpSpPr>
          <p:nvPr/>
        </p:nvGrpSpPr>
        <p:grpSpPr bwMode="auto">
          <a:xfrm>
            <a:off x="7090412" y="1737592"/>
            <a:ext cx="1574800" cy="1868488"/>
            <a:chOff x="1725" y="6414"/>
            <a:chExt cx="2479" cy="2941"/>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r="21913"/>
            <a:stretch>
              <a:fillRect/>
            </a:stretch>
          </p:blipFill>
          <p:spPr bwMode="auto">
            <a:xfrm>
              <a:off x="1731" y="6414"/>
              <a:ext cx="2473" cy="24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Text Box 2"/>
            <p:cNvSpPr txBox="1">
              <a:spLocks noChangeArrowheads="1"/>
            </p:cNvSpPr>
            <p:nvPr/>
          </p:nvSpPr>
          <p:spPr bwMode="auto">
            <a:xfrm>
              <a:off x="1725" y="8828"/>
              <a:ext cx="2473" cy="52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en-US" sz="800" b="0" i="0" u="none" strike="noStrike" cap="none" normalizeH="0" baseline="0" dirty="0">
                  <a:ln>
                    <a:noFill/>
                  </a:ln>
                  <a:solidFill>
                    <a:schemeClr val="tx1"/>
                  </a:solidFill>
                  <a:effectLst/>
                  <a:latin typeface="Calibri" pitchFamily="34" charset="0"/>
                  <a:cs typeface="Arial" pitchFamily="34" charset="0"/>
                </a:rPr>
                <a:t>40 &amp; 8’rs Presenting Printing Press in 1947</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grpSp>
      <p:pic>
        <p:nvPicPr>
          <p:cNvPr id="10"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0413" y="4572000"/>
            <a:ext cx="1596388" cy="1338580"/>
          </a:xfrm>
          <a:prstGeom prst="rect">
            <a:avLst/>
          </a:prstGeom>
          <a:solidFill>
            <a:srgbClr val="FFFFFF"/>
          </a:solidFill>
          <a:ln>
            <a:noFill/>
          </a:ln>
        </p:spPr>
      </p:pic>
    </p:spTree>
    <p:extLst>
      <p:ext uri="{BB962C8B-B14F-4D97-AF65-F5344CB8AC3E}">
        <p14:creationId xmlns:p14="http://schemas.microsoft.com/office/powerpoint/2010/main" val="3740832916"/>
      </p:ext>
    </p:extLst>
  </p:cSld>
  <p:clrMapOvr>
    <a:masterClrMapping/>
  </p:clrMapOvr>
  <mc:AlternateContent xmlns:mc="http://schemas.openxmlformats.org/markup-compatibility/2006" xmlns:p14="http://schemas.microsoft.com/office/powerpoint/2010/main">
    <mc:Choice Requires="p14">
      <p:transition spd="slow" p14:dur="2000" advTm="10959"/>
    </mc:Choice>
    <mc:Fallback xmlns="">
      <p:transition spd="slow" advTm="1095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normAutofit lnSpcReduction="10000"/>
          </a:bodyPr>
          <a:lstStyle/>
          <a:p>
            <a:pPr marL="0" indent="0">
              <a:buNone/>
            </a:pPr>
            <a:r>
              <a:rPr lang="en-US" dirty="0"/>
              <a:t>There are many ways to support the Carville Star Program including:</a:t>
            </a:r>
          </a:p>
          <a:p>
            <a:pPr lvl="1"/>
            <a:r>
              <a:rPr lang="en-US" i="1" dirty="0"/>
              <a:t>Star</a:t>
            </a:r>
            <a:r>
              <a:rPr lang="en-US" dirty="0"/>
              <a:t> Subscriptions</a:t>
            </a:r>
          </a:p>
          <a:p>
            <a:pPr lvl="1"/>
            <a:endParaRPr lang="en-US" sz="800" dirty="0"/>
          </a:p>
          <a:p>
            <a:pPr lvl="1"/>
            <a:r>
              <a:rPr lang="en-US" dirty="0"/>
              <a:t>Buy A Country</a:t>
            </a:r>
          </a:p>
          <a:p>
            <a:pPr lvl="1"/>
            <a:endParaRPr lang="en-US" sz="800" dirty="0"/>
          </a:p>
          <a:p>
            <a:pPr lvl="1"/>
            <a:r>
              <a:rPr lang="en-US" dirty="0"/>
              <a:t>Buy A Clinic</a:t>
            </a:r>
          </a:p>
          <a:p>
            <a:pPr lvl="1"/>
            <a:endParaRPr lang="en-US" sz="800" dirty="0"/>
          </a:p>
          <a:p>
            <a:pPr lvl="1"/>
            <a:r>
              <a:rPr lang="en-US" i="1" dirty="0"/>
              <a:t>The Star </a:t>
            </a:r>
            <a:r>
              <a:rPr lang="en-US" dirty="0"/>
              <a:t>Maintenance Fund</a:t>
            </a:r>
          </a:p>
          <a:p>
            <a:pPr lvl="1"/>
            <a:endParaRPr lang="en-US" sz="800" dirty="0"/>
          </a:p>
          <a:p>
            <a:pPr lvl="1"/>
            <a:r>
              <a:rPr lang="en-US" dirty="0"/>
              <a:t>Museum Fund</a:t>
            </a:r>
          </a:p>
          <a:p>
            <a:pPr lvl="1"/>
            <a:endParaRPr lang="en-US" sz="900" dirty="0"/>
          </a:p>
          <a:p>
            <a:pPr lvl="1"/>
            <a:r>
              <a:rPr lang="en-US" dirty="0"/>
              <a:t>Pin Sales</a:t>
            </a:r>
          </a:p>
          <a:p>
            <a:pPr lvl="1"/>
            <a:endParaRPr lang="en-US" sz="900" dirty="0"/>
          </a:p>
          <a:p>
            <a:pPr lvl="1"/>
            <a:r>
              <a:rPr lang="en-US" dirty="0"/>
              <a:t>General Donations</a:t>
            </a:r>
          </a:p>
          <a:p>
            <a:endParaRPr lang="en-US" dirty="0"/>
          </a:p>
        </p:txBody>
      </p:sp>
      <p:sp>
        <p:nvSpPr>
          <p:cNvPr id="4" name="Title 1"/>
          <p:cNvSpPr txBox="1">
            <a:spLocks/>
          </p:cNvSpPr>
          <p:nvPr/>
        </p:nvSpPr>
        <p:spPr>
          <a:xfrm>
            <a:off x="228600" y="365919"/>
            <a:ext cx="8686800" cy="853281"/>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dirty="0"/>
              <a:t>CARVILLE  STAR</a:t>
            </a:r>
          </a:p>
        </p:txBody>
      </p:sp>
      <p:pic>
        <p:nvPicPr>
          <p:cNvPr id="5" name="Picture 4" descr="408loco15black.gif"/>
          <p:cNvPicPr>
            <a:picLocks noChangeAspect="1"/>
          </p:cNvPicPr>
          <p:nvPr/>
        </p:nvPicPr>
        <p:blipFill>
          <a:blip r:embed="rId2" cstate="print"/>
          <a:stretch>
            <a:fillRect/>
          </a:stretch>
        </p:blipFill>
        <p:spPr>
          <a:xfrm>
            <a:off x="417013" y="289719"/>
            <a:ext cx="1716587" cy="1295400"/>
          </a:xfrm>
          <a:prstGeom prst="rect">
            <a:avLst/>
          </a:prstGeom>
        </p:spPr>
      </p:pic>
      <p:pic>
        <p:nvPicPr>
          <p:cNvPr id="6" name="Picture 5" descr="408loco15black.gif"/>
          <p:cNvPicPr>
            <a:picLocks noChangeAspect="1"/>
          </p:cNvPicPr>
          <p:nvPr/>
        </p:nvPicPr>
        <p:blipFill>
          <a:blip r:embed="rId2" cstate="print"/>
          <a:stretch>
            <a:fillRect/>
          </a:stretch>
        </p:blipFill>
        <p:spPr>
          <a:xfrm>
            <a:off x="7162800" y="289719"/>
            <a:ext cx="1716587" cy="12954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3048604"/>
            <a:ext cx="2767584" cy="2939188"/>
          </a:xfrm>
          <a:prstGeom prst="rect">
            <a:avLst/>
          </a:prstGeom>
        </p:spPr>
      </p:pic>
    </p:spTree>
    <p:extLst>
      <p:ext uri="{BB962C8B-B14F-4D97-AF65-F5344CB8AC3E}">
        <p14:creationId xmlns:p14="http://schemas.microsoft.com/office/powerpoint/2010/main" val="760719314"/>
      </p:ext>
    </p:extLst>
  </p:cSld>
  <p:clrMapOvr>
    <a:masterClrMapping/>
  </p:clrMapOvr>
  <mc:AlternateContent xmlns:mc="http://schemas.openxmlformats.org/markup-compatibility/2006" xmlns:p14="http://schemas.microsoft.com/office/powerpoint/2010/main">
    <mc:Choice Requires="p14">
      <p:transition spd="slow" p14:dur="2000" advTm="11113"/>
    </mc:Choice>
    <mc:Fallback xmlns="">
      <p:transition spd="slow" advTm="1111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763000" cy="1466088"/>
          </a:xfrm>
        </p:spPr>
        <p:txBody>
          <a:bodyPr/>
          <a:lstStyle/>
          <a:p>
            <a:pPr algn="ctr"/>
            <a:r>
              <a:rPr lang="en-US" dirty="0"/>
              <a:t>YOUTH SPORTS</a:t>
            </a:r>
          </a:p>
        </p:txBody>
      </p:sp>
      <p:sp>
        <p:nvSpPr>
          <p:cNvPr id="3" name="Content Placeholder 2"/>
          <p:cNvSpPr>
            <a:spLocks noGrp="1"/>
          </p:cNvSpPr>
          <p:nvPr>
            <p:ph idx="1"/>
          </p:nvPr>
        </p:nvSpPr>
        <p:spPr>
          <a:xfrm>
            <a:off x="457200" y="1676400"/>
            <a:ext cx="8229600" cy="4648200"/>
          </a:xfrm>
        </p:spPr>
        <p:txBody>
          <a:bodyPr/>
          <a:lstStyle/>
          <a:p>
            <a:endParaRPr lang="en-US" sz="1800" dirty="0">
              <a:solidFill>
                <a:srgbClr val="FF0000"/>
              </a:solidFill>
            </a:endParaRPr>
          </a:p>
          <a:p>
            <a:r>
              <a:rPr lang="en-US" sz="1800" dirty="0"/>
              <a:t>Established in 1994  to provide financial assistance in the form of  grants to individual athletes  or  teams  who lack the funds.</a:t>
            </a:r>
          </a:p>
          <a:p>
            <a:endParaRPr lang="en-US" sz="800" dirty="0"/>
          </a:p>
          <a:p>
            <a:r>
              <a:rPr lang="en-US" sz="1800" dirty="0"/>
              <a:t>To enhance physical, mental and moral development of young athletes.</a:t>
            </a:r>
          </a:p>
          <a:p>
            <a:endParaRPr lang="en-US" sz="800" dirty="0"/>
          </a:p>
          <a:p>
            <a:r>
              <a:rPr lang="en-US" sz="1800" dirty="0"/>
              <a:t>Assisting all regardless of race or creed. </a:t>
            </a:r>
          </a:p>
          <a:p>
            <a:endParaRPr lang="en-US" sz="800" dirty="0"/>
          </a:p>
          <a:p>
            <a:r>
              <a:rPr lang="en-US" sz="1800" dirty="0"/>
              <a:t>Some Locale’s are major supporters of “Special Olympics” in their area.</a:t>
            </a:r>
          </a:p>
          <a:p>
            <a:endParaRPr lang="en-US" sz="800" dirty="0"/>
          </a:p>
          <a:p>
            <a:r>
              <a:rPr lang="en-US" sz="1800" dirty="0"/>
              <a:t>Promotes Good Sportsmanship and Citizenship.</a:t>
            </a:r>
          </a:p>
          <a:p>
            <a:endParaRPr lang="en-US" sz="800" dirty="0"/>
          </a:p>
          <a:p>
            <a:r>
              <a:rPr lang="en-US" sz="1800" dirty="0"/>
              <a:t>Source of income come from sales of pins and other fund raisers.</a:t>
            </a:r>
          </a:p>
          <a:p>
            <a:endParaRPr lang="en-US" sz="1800" dirty="0"/>
          </a:p>
          <a:p>
            <a:endParaRPr lang="en-US" sz="1800" dirty="0"/>
          </a:p>
          <a:p>
            <a:pPr algn="ctr">
              <a:buNone/>
            </a:pPr>
            <a:endParaRPr lang="en-US" sz="1800" dirty="0"/>
          </a:p>
        </p:txBody>
      </p:sp>
      <p:pic>
        <p:nvPicPr>
          <p:cNvPr id="4" name="Picture 3" descr="408loco15black.gif"/>
          <p:cNvPicPr>
            <a:picLocks noChangeAspect="1"/>
          </p:cNvPicPr>
          <p:nvPr/>
        </p:nvPicPr>
        <p:blipFill>
          <a:blip r:embed="rId3" cstate="print"/>
          <a:stretch>
            <a:fillRect/>
          </a:stretch>
        </p:blipFill>
        <p:spPr>
          <a:xfrm>
            <a:off x="0" y="228600"/>
            <a:ext cx="1716587" cy="1143000"/>
          </a:xfrm>
          <a:prstGeom prst="rect">
            <a:avLst/>
          </a:prstGeom>
        </p:spPr>
      </p:pic>
      <p:pic>
        <p:nvPicPr>
          <p:cNvPr id="5" name="Picture 4" descr="408loco15black.gif"/>
          <p:cNvPicPr>
            <a:picLocks noChangeAspect="1"/>
          </p:cNvPicPr>
          <p:nvPr/>
        </p:nvPicPr>
        <p:blipFill>
          <a:blip r:embed="rId3" cstate="print"/>
          <a:stretch>
            <a:fillRect/>
          </a:stretch>
        </p:blipFill>
        <p:spPr>
          <a:xfrm>
            <a:off x="7239000" y="304800"/>
            <a:ext cx="1716587" cy="1143000"/>
          </a:xfrm>
          <a:prstGeom prst="rect">
            <a:avLst/>
          </a:prstGeom>
        </p:spPr>
      </p:pic>
      <p:pic>
        <p:nvPicPr>
          <p:cNvPr id="6" name="Picture 5" descr="equipment.jpg"/>
          <p:cNvPicPr>
            <a:picLocks noChangeAspect="1"/>
          </p:cNvPicPr>
          <p:nvPr/>
        </p:nvPicPr>
        <p:blipFill>
          <a:blip r:embed="rId4" cstate="print"/>
          <a:stretch>
            <a:fillRect/>
          </a:stretch>
        </p:blipFill>
        <p:spPr>
          <a:xfrm>
            <a:off x="3288506" y="5105400"/>
            <a:ext cx="2566988" cy="167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0639"/>
    </mc:Choice>
    <mc:Fallback xmlns="">
      <p:transition spd="slow" advTm="10639"/>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1524000"/>
          </a:xfrm>
        </p:spPr>
        <p:txBody>
          <a:bodyPr/>
          <a:lstStyle/>
          <a:p>
            <a:pPr algn="ctr"/>
            <a:r>
              <a:rPr lang="en-US" dirty="0"/>
              <a:t>POW/MIA</a:t>
            </a:r>
          </a:p>
        </p:txBody>
      </p:sp>
      <p:sp>
        <p:nvSpPr>
          <p:cNvPr id="3" name="Content Placeholder 2"/>
          <p:cNvSpPr>
            <a:spLocks noGrp="1"/>
          </p:cNvSpPr>
          <p:nvPr>
            <p:ph idx="1"/>
          </p:nvPr>
        </p:nvSpPr>
        <p:spPr>
          <a:xfrm>
            <a:off x="457200" y="1600200"/>
            <a:ext cx="8229600" cy="4953000"/>
          </a:xfrm>
        </p:spPr>
        <p:txBody>
          <a:bodyPr>
            <a:normAutofit/>
          </a:bodyPr>
          <a:lstStyle/>
          <a:p>
            <a:r>
              <a:rPr lang="en-US" sz="1800" dirty="0"/>
              <a:t>The 40 &amp; 8 program is known as the “POW/MIA Survivor Scholarship Fund”</a:t>
            </a:r>
          </a:p>
          <a:p>
            <a:pPr>
              <a:buNone/>
            </a:pPr>
            <a:r>
              <a:rPr lang="en-US" sz="1800" dirty="0"/>
              <a:t>      in memory of Lance Corporal John Dewy Killen who was declared Missing in Action in South Vietnam.</a:t>
            </a:r>
          </a:p>
          <a:p>
            <a:pPr>
              <a:buNone/>
            </a:pPr>
            <a:endParaRPr lang="en-US" sz="800" dirty="0"/>
          </a:p>
          <a:p>
            <a:r>
              <a:rPr lang="en-US" sz="1800" dirty="0"/>
              <a:t>Scholarships  are  available  to the Spouse, Children, Grandchildren, </a:t>
            </a:r>
          </a:p>
          <a:p>
            <a:pPr>
              <a:buNone/>
            </a:pPr>
            <a:r>
              <a:rPr lang="en-US" sz="1800" dirty="0"/>
              <a:t>    Great-grandchildren, and Widows or Widower of verified POW/MIA. In remembrance of them that they are not forgotten.</a:t>
            </a:r>
          </a:p>
          <a:p>
            <a:pPr>
              <a:buNone/>
            </a:pPr>
            <a:endParaRPr lang="en-US" sz="800" dirty="0"/>
          </a:p>
          <a:p>
            <a:r>
              <a:rPr lang="en-US" sz="1800" dirty="0"/>
              <a:t>Support the ongoing effort to find and repatriate the remains.</a:t>
            </a:r>
          </a:p>
          <a:p>
            <a:endParaRPr lang="en-US" sz="800" dirty="0"/>
          </a:p>
          <a:p>
            <a:r>
              <a:rPr lang="en-US" sz="1800" dirty="0"/>
              <a:t>Sources of income comes for sales of pins, fund raising events and donations.</a:t>
            </a:r>
          </a:p>
          <a:p>
            <a:endParaRPr lang="en-US" sz="1800" dirty="0"/>
          </a:p>
          <a:p>
            <a:pPr algn="ctr">
              <a:buNone/>
            </a:pPr>
            <a:endParaRPr lang="en-US" sz="1800" dirty="0"/>
          </a:p>
        </p:txBody>
      </p:sp>
      <p:pic>
        <p:nvPicPr>
          <p:cNvPr id="4" name="Picture 3" descr="408loco15black.gif"/>
          <p:cNvPicPr>
            <a:picLocks noChangeAspect="1"/>
          </p:cNvPicPr>
          <p:nvPr/>
        </p:nvPicPr>
        <p:blipFill>
          <a:blip r:embed="rId2" cstate="print"/>
          <a:stretch>
            <a:fillRect/>
          </a:stretch>
        </p:blipFill>
        <p:spPr>
          <a:xfrm>
            <a:off x="1" y="228600"/>
            <a:ext cx="1447800" cy="964027"/>
          </a:xfrm>
          <a:prstGeom prst="rect">
            <a:avLst/>
          </a:prstGeom>
        </p:spPr>
      </p:pic>
      <p:pic>
        <p:nvPicPr>
          <p:cNvPr id="5" name="Picture 4" descr="408loco15black.gif"/>
          <p:cNvPicPr>
            <a:picLocks noChangeAspect="1"/>
          </p:cNvPicPr>
          <p:nvPr/>
        </p:nvPicPr>
        <p:blipFill>
          <a:blip r:embed="rId2" cstate="print"/>
          <a:stretch>
            <a:fillRect/>
          </a:stretch>
        </p:blipFill>
        <p:spPr>
          <a:xfrm>
            <a:off x="7543800" y="152400"/>
            <a:ext cx="1447800" cy="964027"/>
          </a:xfrm>
          <a:prstGeom prst="rect">
            <a:avLst/>
          </a:prstGeom>
        </p:spPr>
      </p:pic>
      <p:pic>
        <p:nvPicPr>
          <p:cNvPr id="6" name="Picture 5" descr="16387POW.jpg"/>
          <p:cNvPicPr>
            <a:picLocks noChangeAspect="1"/>
          </p:cNvPicPr>
          <p:nvPr/>
        </p:nvPicPr>
        <p:blipFill>
          <a:blip r:embed="rId3" cstate="print"/>
          <a:stretch>
            <a:fillRect/>
          </a:stretch>
        </p:blipFill>
        <p:spPr>
          <a:xfrm>
            <a:off x="3200400" y="4648199"/>
            <a:ext cx="2362200" cy="20886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1294"/>
    </mc:Choice>
    <mc:Fallback xmlns="">
      <p:transition spd="slow" advTm="11294"/>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lstStyle/>
          <a:p>
            <a:pPr algn="ctr"/>
            <a:r>
              <a:rPr lang="en-US" dirty="0"/>
              <a:t>SPECIAL AWARDS</a:t>
            </a:r>
          </a:p>
        </p:txBody>
      </p:sp>
      <p:sp>
        <p:nvSpPr>
          <p:cNvPr id="3" name="Content Placeholder 2"/>
          <p:cNvSpPr>
            <a:spLocks noGrp="1"/>
          </p:cNvSpPr>
          <p:nvPr>
            <p:ph idx="1"/>
          </p:nvPr>
        </p:nvSpPr>
        <p:spPr>
          <a:xfrm>
            <a:off x="457200" y="1600200"/>
            <a:ext cx="8229600" cy="4724400"/>
          </a:xfrm>
        </p:spPr>
        <p:txBody>
          <a:bodyPr>
            <a:normAutofit/>
          </a:bodyPr>
          <a:lstStyle/>
          <a:p>
            <a:r>
              <a:rPr lang="en-US" sz="1800" dirty="0"/>
              <a:t>40 &amp; 8  “Voyageur of the Year Award”   (Locale, Grande and Nationale winners)</a:t>
            </a:r>
          </a:p>
          <a:p>
            <a:endParaRPr lang="en-US" sz="800" dirty="0"/>
          </a:p>
          <a:p>
            <a:r>
              <a:rPr lang="en-US" sz="1800" dirty="0"/>
              <a:t>“Hero of the Year Award”  adopted in 1991  for the purpose of recognizing and paying tribute to a person who with out hesitation performed a heroic deed and demonstrated an unselfish desire to aid others.</a:t>
            </a:r>
          </a:p>
          <a:p>
            <a:endParaRPr lang="en-US" sz="800" dirty="0"/>
          </a:p>
          <a:p>
            <a:r>
              <a:rPr lang="en-US" sz="1800" dirty="0"/>
              <a:t>“Law Officer of the Year Award”  is to recognize and pay tribute to a Law Officer who has done an outstanding job of performing his or her duties both passed and present.</a:t>
            </a:r>
          </a:p>
          <a:p>
            <a:endParaRPr lang="en-US" sz="800" dirty="0"/>
          </a:p>
          <a:p>
            <a:r>
              <a:rPr lang="en-US" sz="1800" dirty="0"/>
              <a:t>“City or Town of the Year Award” was adopted in 2001 to recognize and honor a City or Town which has or is doing something significant for Veteran’s in that City or Town.</a:t>
            </a:r>
          </a:p>
          <a:p>
            <a:pPr algn="ctr">
              <a:buNone/>
            </a:pPr>
            <a:r>
              <a:rPr lang="en-US" sz="1800" dirty="0"/>
              <a:t>     </a:t>
            </a:r>
          </a:p>
        </p:txBody>
      </p:sp>
      <p:pic>
        <p:nvPicPr>
          <p:cNvPr id="4" name="Picture 3" descr="408loco15black.gif"/>
          <p:cNvPicPr>
            <a:picLocks noChangeAspect="1"/>
          </p:cNvPicPr>
          <p:nvPr/>
        </p:nvPicPr>
        <p:blipFill>
          <a:blip r:embed="rId2" cstate="print"/>
          <a:stretch>
            <a:fillRect/>
          </a:stretch>
        </p:blipFill>
        <p:spPr>
          <a:xfrm>
            <a:off x="0" y="228600"/>
            <a:ext cx="1716587" cy="1143000"/>
          </a:xfrm>
          <a:prstGeom prst="rect">
            <a:avLst/>
          </a:prstGeom>
        </p:spPr>
      </p:pic>
      <p:pic>
        <p:nvPicPr>
          <p:cNvPr id="5" name="Picture 4" descr="408loco15black.gif"/>
          <p:cNvPicPr>
            <a:picLocks noChangeAspect="1"/>
          </p:cNvPicPr>
          <p:nvPr/>
        </p:nvPicPr>
        <p:blipFill>
          <a:blip r:embed="rId2" cstate="print"/>
          <a:stretch>
            <a:fillRect/>
          </a:stretch>
        </p:blipFill>
        <p:spPr>
          <a:xfrm>
            <a:off x="7162800" y="304800"/>
            <a:ext cx="1716587" cy="1143000"/>
          </a:xfrm>
          <a:prstGeom prst="rect">
            <a:avLst/>
          </a:prstGeom>
        </p:spPr>
      </p:pic>
      <p:pic>
        <p:nvPicPr>
          <p:cNvPr id="6" name="Picture 5" descr="awards.jpg"/>
          <p:cNvPicPr>
            <a:picLocks noChangeAspect="1"/>
          </p:cNvPicPr>
          <p:nvPr/>
        </p:nvPicPr>
        <p:blipFill>
          <a:blip r:embed="rId3" cstate="print"/>
          <a:stretch>
            <a:fillRect/>
          </a:stretch>
        </p:blipFill>
        <p:spPr>
          <a:xfrm>
            <a:off x="3910012" y="5181600"/>
            <a:ext cx="1323975" cy="1219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0942"/>
    </mc:Choice>
    <mc:Fallback xmlns="">
      <p:transition spd="slow" advTm="1094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LAW OFFICER OF THE YEAR 2013</a:t>
            </a:r>
          </a:p>
        </p:txBody>
      </p:sp>
      <p:pic>
        <p:nvPicPr>
          <p:cNvPr id="1026" name="Picture 2" descr="C:\Users\DON\Desktop\LAW OFFICER 201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2057400"/>
            <a:ext cx="7772400" cy="4515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394006"/>
      </p:ext>
    </p:extLst>
  </p:cSld>
  <p:clrMapOvr>
    <a:masterClrMapping/>
  </p:clrMapOvr>
  <mc:AlternateContent xmlns:mc="http://schemas.openxmlformats.org/markup-compatibility/2006" xmlns:p14="http://schemas.microsoft.com/office/powerpoint/2010/main">
    <mc:Choice Requires="p14">
      <p:transition spd="slow" p14:dur="2000" advTm="9056"/>
    </mc:Choice>
    <mc:Fallback xmlns="">
      <p:transition spd="slow" advTm="905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991600" cy="972312"/>
          </a:xfrm>
        </p:spPr>
        <p:txBody>
          <a:bodyPr/>
          <a:lstStyle/>
          <a:p>
            <a:pPr algn="ctr"/>
            <a:r>
              <a:rPr lang="en-US" dirty="0"/>
              <a:t>AMERICANISM</a:t>
            </a:r>
          </a:p>
        </p:txBody>
      </p:sp>
      <p:sp>
        <p:nvSpPr>
          <p:cNvPr id="3" name="Content Placeholder 2"/>
          <p:cNvSpPr>
            <a:spLocks noGrp="1"/>
          </p:cNvSpPr>
          <p:nvPr>
            <p:ph idx="1"/>
          </p:nvPr>
        </p:nvSpPr>
        <p:spPr>
          <a:xfrm>
            <a:off x="457200" y="1752600"/>
            <a:ext cx="8229600" cy="4876800"/>
          </a:xfrm>
        </p:spPr>
        <p:txBody>
          <a:bodyPr>
            <a:normAutofit/>
          </a:bodyPr>
          <a:lstStyle/>
          <a:p>
            <a:r>
              <a:rPr lang="en-US" sz="1800" dirty="0"/>
              <a:t>Voyageurs  Militaire maintain a strong commitment to the</a:t>
            </a:r>
          </a:p>
          <a:p>
            <a:pPr>
              <a:buNone/>
            </a:pPr>
            <a:r>
              <a:rPr lang="en-US" sz="1800" dirty="0"/>
              <a:t>      “American Way of Life”.</a:t>
            </a:r>
          </a:p>
          <a:p>
            <a:pPr>
              <a:buNone/>
            </a:pPr>
            <a:endParaRPr lang="en-US" sz="800" dirty="0"/>
          </a:p>
          <a:p>
            <a:r>
              <a:rPr lang="en-US" sz="1800" dirty="0"/>
              <a:t>Americanism projects include respect for the Flag, Constitution, Law and Order and the willingness to defend these principles.</a:t>
            </a:r>
          </a:p>
          <a:p>
            <a:endParaRPr lang="en-US" sz="800" dirty="0"/>
          </a:p>
          <a:p>
            <a:r>
              <a:rPr lang="en-US" sz="1800" dirty="0"/>
              <a:t>The 40 &amp; 8 “Flags for First Graders” is an education program for elementary schools American youths on the United States Flag its, History, Respect and Protocol.</a:t>
            </a:r>
          </a:p>
          <a:p>
            <a:endParaRPr lang="en-US" sz="800" dirty="0"/>
          </a:p>
          <a:p>
            <a:r>
              <a:rPr lang="en-US" sz="1800" dirty="0"/>
              <a:t>Annual National Americanism Award Winner, to an outstanding American. </a:t>
            </a:r>
          </a:p>
          <a:p>
            <a:endParaRPr lang="en-US" sz="800" dirty="0"/>
          </a:p>
          <a:p>
            <a:r>
              <a:rPr lang="en-US" sz="1800" dirty="0"/>
              <a:t>Flags at Arlington Cemetery on Memorial Day (over 10,000 given to attendee’s).</a:t>
            </a:r>
          </a:p>
        </p:txBody>
      </p:sp>
      <p:pic>
        <p:nvPicPr>
          <p:cNvPr id="4" name="Picture 3" descr="408loco15black.gif"/>
          <p:cNvPicPr>
            <a:picLocks noChangeAspect="1"/>
          </p:cNvPicPr>
          <p:nvPr/>
        </p:nvPicPr>
        <p:blipFill>
          <a:blip r:embed="rId2" cstate="print"/>
          <a:stretch>
            <a:fillRect/>
          </a:stretch>
        </p:blipFill>
        <p:spPr>
          <a:xfrm>
            <a:off x="1" y="228600"/>
            <a:ext cx="1602148" cy="1066800"/>
          </a:xfrm>
          <a:prstGeom prst="rect">
            <a:avLst/>
          </a:prstGeom>
        </p:spPr>
      </p:pic>
      <p:pic>
        <p:nvPicPr>
          <p:cNvPr id="5" name="Picture 4" descr="408loco15black.gif"/>
          <p:cNvPicPr>
            <a:picLocks noChangeAspect="1"/>
          </p:cNvPicPr>
          <p:nvPr/>
        </p:nvPicPr>
        <p:blipFill>
          <a:blip r:embed="rId2" cstate="print"/>
          <a:stretch>
            <a:fillRect/>
          </a:stretch>
        </p:blipFill>
        <p:spPr>
          <a:xfrm>
            <a:off x="7543800" y="228600"/>
            <a:ext cx="1371600" cy="106679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9108" y="5257800"/>
            <a:ext cx="1801091" cy="990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9926"/>
    </mc:Choice>
    <mc:Fallback xmlns="">
      <p:transition spd="slow" advTm="992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28601"/>
            <a:ext cx="8839200" cy="1142999"/>
          </a:xfrm>
        </p:spPr>
        <p:txBody>
          <a:bodyPr/>
          <a:lstStyle/>
          <a:p>
            <a:pPr algn="ctr"/>
            <a:r>
              <a:rPr lang="en-US" dirty="0"/>
              <a:t>WELCOME</a:t>
            </a:r>
          </a:p>
        </p:txBody>
      </p:sp>
      <p:sp>
        <p:nvSpPr>
          <p:cNvPr id="3" name="Subtitle 2"/>
          <p:cNvSpPr>
            <a:spLocks noGrp="1"/>
          </p:cNvSpPr>
          <p:nvPr>
            <p:ph type="subTitle" idx="1"/>
          </p:nvPr>
        </p:nvSpPr>
        <p:spPr>
          <a:xfrm>
            <a:off x="381000" y="1676400"/>
            <a:ext cx="8534400" cy="3962400"/>
          </a:xfrm>
        </p:spPr>
        <p:txBody>
          <a:bodyPr>
            <a:normAutofit/>
          </a:bodyPr>
          <a:lstStyle/>
          <a:p>
            <a:pPr marL="514350" indent="-514350" algn="l">
              <a:buFont typeface="Arial" pitchFamily="34" charset="0"/>
              <a:buChar char="•"/>
            </a:pPr>
            <a:r>
              <a:rPr lang="en-US" sz="1800" dirty="0"/>
              <a:t>The Forty and Eight/ La Societe des Quarante  Hommes et Huit Chevaux.</a:t>
            </a:r>
          </a:p>
          <a:p>
            <a:pPr marL="514350" indent="-514350" algn="l">
              <a:buFont typeface="Arial" pitchFamily="34" charset="0"/>
              <a:buChar char="•"/>
            </a:pPr>
            <a:endParaRPr lang="en-US" sz="1800" dirty="0"/>
          </a:p>
          <a:p>
            <a:pPr marL="514350" indent="-514350" algn="l">
              <a:buFont typeface="Arial" pitchFamily="34" charset="0"/>
              <a:buChar char="•"/>
            </a:pPr>
            <a:r>
              <a:rPr lang="en-US" sz="1800" dirty="0"/>
              <a:t>Names  come from  the French railroad and its 40/8  Boxcars.</a:t>
            </a:r>
          </a:p>
          <a:p>
            <a:pPr marL="514350" indent="-514350" algn="l">
              <a:buFont typeface="Arial" pitchFamily="34" charset="0"/>
              <a:buChar char="•"/>
            </a:pPr>
            <a:endParaRPr lang="en-US" sz="1800" dirty="0"/>
          </a:p>
          <a:p>
            <a:pPr marL="514350" indent="-514350" algn="l">
              <a:buFont typeface="Arial" pitchFamily="34" charset="0"/>
              <a:buChar char="•"/>
            </a:pPr>
            <a:r>
              <a:rPr lang="en-US" sz="1800" dirty="0"/>
              <a:t>The Forty and Eight is a Fraternal  and Charitable  Honor Society  of  American Veterans.</a:t>
            </a:r>
          </a:p>
          <a:p>
            <a:pPr marL="514350" indent="-514350" algn="l">
              <a:buFont typeface="Arial" pitchFamily="34" charset="0"/>
              <a:buChar char="•"/>
            </a:pPr>
            <a:endParaRPr lang="en-US" sz="1800" dirty="0"/>
          </a:p>
          <a:p>
            <a:pPr marL="514350" indent="-514350" algn="l">
              <a:buFont typeface="Arial" pitchFamily="34" charset="0"/>
              <a:buChar char="•"/>
            </a:pPr>
            <a:r>
              <a:rPr lang="en-US" sz="1800" dirty="0"/>
              <a:t>Membership is by  invitation only.</a:t>
            </a:r>
          </a:p>
          <a:p>
            <a:pPr marL="514350" indent="-514350" algn="l">
              <a:buFont typeface="Arial" pitchFamily="34" charset="0"/>
              <a:buChar char="•"/>
            </a:pPr>
            <a:endParaRPr lang="en-US" sz="1800" dirty="0"/>
          </a:p>
          <a:p>
            <a:pPr marL="514350" indent="-514350" algn="l">
              <a:buFont typeface="Arial" pitchFamily="34" charset="0"/>
              <a:buChar char="•"/>
            </a:pPr>
            <a:endParaRPr lang="en-US" sz="1800" dirty="0"/>
          </a:p>
          <a:p>
            <a:pPr marL="514350" indent="-514350" algn="ctr">
              <a:buFont typeface="Arial" pitchFamily="34" charset="0"/>
              <a:buChar char="•"/>
            </a:pPr>
            <a:endParaRPr lang="en-US" sz="1800" dirty="0"/>
          </a:p>
          <a:p>
            <a:pPr marL="514350" indent="-514350" algn="l">
              <a:buFont typeface="Arial" pitchFamily="34" charset="0"/>
              <a:buChar char="•"/>
            </a:pPr>
            <a:endParaRPr lang="en-US" sz="1800" dirty="0"/>
          </a:p>
        </p:txBody>
      </p:sp>
      <p:pic>
        <p:nvPicPr>
          <p:cNvPr id="4" name="Picture 3" descr="408loco15black.gif"/>
          <p:cNvPicPr>
            <a:picLocks noChangeAspect="1"/>
          </p:cNvPicPr>
          <p:nvPr/>
        </p:nvPicPr>
        <p:blipFill>
          <a:blip r:embed="rId2" cstate="print"/>
          <a:stretch>
            <a:fillRect/>
          </a:stretch>
        </p:blipFill>
        <p:spPr>
          <a:xfrm>
            <a:off x="228600" y="215782"/>
            <a:ext cx="1735837" cy="1155818"/>
          </a:xfrm>
          <a:prstGeom prst="rect">
            <a:avLst/>
          </a:prstGeom>
        </p:spPr>
      </p:pic>
      <p:pic>
        <p:nvPicPr>
          <p:cNvPr id="5" name="Picture 4" descr="408loco15black.gif"/>
          <p:cNvPicPr>
            <a:picLocks noChangeAspect="1"/>
          </p:cNvPicPr>
          <p:nvPr/>
        </p:nvPicPr>
        <p:blipFill>
          <a:blip r:embed="rId2" cstate="print"/>
          <a:stretch>
            <a:fillRect/>
          </a:stretch>
        </p:blipFill>
        <p:spPr>
          <a:xfrm>
            <a:off x="7239000" y="228600"/>
            <a:ext cx="1735837" cy="1155818"/>
          </a:xfrm>
          <a:prstGeom prst="rect">
            <a:avLst/>
          </a:prstGeom>
        </p:spPr>
      </p:pic>
      <p:pic>
        <p:nvPicPr>
          <p:cNvPr id="1027" name="Picture 3" descr="C:\Users\DON\Desktop\Train clip 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648200"/>
            <a:ext cx="8686800" cy="18803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11380"/>
    </mc:Choice>
    <mc:Fallback xmlns="">
      <p:transition spd="slow" advTm="1138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FLAGS FOR 1</a:t>
            </a:r>
            <a:r>
              <a:rPr lang="en-US" baseline="30000" dirty="0"/>
              <a:t>ST</a:t>
            </a:r>
            <a:r>
              <a:rPr lang="en-US" dirty="0"/>
              <a:t> GRADERS</a:t>
            </a:r>
          </a:p>
        </p:txBody>
      </p:sp>
      <p:pic>
        <p:nvPicPr>
          <p:cNvPr id="4" name="Content Placeholder 3" descr="https://fbcdn-sphotos-c-a.akamaihd.net/hphotos-ak-xpa1/v/t1.0-9/10917880_10204721636179758_8193034966740361023_n.jpg?oh=e1dff27c4d3e626b64238abe8f2eda7f&amp;oe=556E8ABB&amp;__gda__=1432511917_376ae9c6607d47361d82ec3a68345639"/>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905000"/>
            <a:ext cx="8016522" cy="4541837"/>
          </a:xfrm>
          <a:prstGeom prst="rect">
            <a:avLst/>
          </a:prstGeom>
          <a:noFill/>
          <a:ln>
            <a:noFill/>
          </a:ln>
        </p:spPr>
      </p:pic>
    </p:spTree>
    <p:extLst>
      <p:ext uri="{BB962C8B-B14F-4D97-AF65-F5344CB8AC3E}">
        <p14:creationId xmlns:p14="http://schemas.microsoft.com/office/powerpoint/2010/main" val="42300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MEMORIAL DAY ARLINGTON</a:t>
            </a:r>
          </a:p>
        </p:txBody>
      </p:sp>
      <p:pic>
        <p:nvPicPr>
          <p:cNvPr id="4" name="Content Placeholder 3" descr="1306349447.jpg"/>
          <p:cNvPicPr>
            <a:picLocks noGrp="1" noChangeAspect="1"/>
          </p:cNvPicPr>
          <p:nvPr>
            <p:ph idx="1"/>
          </p:nvPr>
        </p:nvPicPr>
        <p:blipFill>
          <a:blip r:embed="rId2" cstate="print"/>
          <a:stretch>
            <a:fillRect/>
          </a:stretch>
        </p:blipFill>
        <p:spPr>
          <a:xfrm>
            <a:off x="381000" y="1981200"/>
            <a:ext cx="8229600" cy="4631268"/>
          </a:xfrm>
          <a:prstGeom prst="rect">
            <a:avLst/>
          </a:prstGeom>
        </p:spPr>
      </p:pic>
    </p:spTree>
    <p:extLst>
      <p:ext uri="{BB962C8B-B14F-4D97-AF65-F5344CB8AC3E}">
        <p14:creationId xmlns:p14="http://schemas.microsoft.com/office/powerpoint/2010/main" val="2271177913"/>
      </p:ext>
    </p:extLst>
  </p:cSld>
  <p:clrMapOvr>
    <a:masterClrMapping/>
  </p:clrMapOvr>
  <mc:AlternateContent xmlns:mc="http://schemas.openxmlformats.org/markup-compatibility/2006" xmlns:p14="http://schemas.microsoft.com/office/powerpoint/2010/main">
    <mc:Choice Requires="p14">
      <p:transition spd="slow" p14:dur="2000" advTm="9281"/>
    </mc:Choice>
    <mc:Fallback xmlns="">
      <p:transition spd="slow" advTm="9281"/>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JOSEPH BREEN MEMORIAL</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46525" y="1935163"/>
            <a:ext cx="7650950" cy="4389437"/>
          </a:xfrm>
        </p:spPr>
      </p:pic>
    </p:spTree>
    <p:extLst>
      <p:ext uri="{BB962C8B-B14F-4D97-AF65-F5344CB8AC3E}">
        <p14:creationId xmlns:p14="http://schemas.microsoft.com/office/powerpoint/2010/main" val="1638360348"/>
      </p:ext>
    </p:extLst>
  </p:cSld>
  <p:clrMapOvr>
    <a:masterClrMapping/>
  </p:clrMapOvr>
  <mc:AlternateContent xmlns:mc="http://schemas.openxmlformats.org/markup-compatibility/2006" xmlns:p14="http://schemas.microsoft.com/office/powerpoint/2010/main">
    <mc:Choice Requires="p14">
      <p:transition spd="slow" p14:dur="2000" advTm="8634"/>
    </mc:Choice>
    <mc:Fallback xmlns="">
      <p:transition spd="slow" advTm="8634"/>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NATIONAL AMERICANISM WINNER 2014 JOHN STEWART</a:t>
            </a:r>
          </a:p>
        </p:txBody>
      </p:sp>
      <p:pic>
        <p:nvPicPr>
          <p:cNvPr id="2050" name="Picture 2" descr="C:\Users\DON\Desktop\NATIONAL AMERICANISM WINNER 2014 JOHN STEWAR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62200" y="1935163"/>
            <a:ext cx="4365094" cy="4922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209872"/>
      </p:ext>
    </p:extLst>
  </p:cSld>
  <p:clrMapOvr>
    <a:masterClrMapping/>
  </p:clrMapOvr>
  <mc:AlternateContent xmlns:mc="http://schemas.openxmlformats.org/markup-compatibility/2006" xmlns:p14="http://schemas.microsoft.com/office/powerpoint/2010/main">
    <mc:Choice Requires="p14">
      <p:transition spd="slow" p14:dur="2000" advTm="8832"/>
    </mc:Choice>
    <mc:Fallback xmlns="">
      <p:transition spd="slow" advTm="8832"/>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normAutofit fontScale="90000"/>
          </a:bodyPr>
          <a:lstStyle/>
          <a:p>
            <a:pPr algn="ctr"/>
            <a:r>
              <a:rPr lang="en-US" dirty="0"/>
              <a:t>BATTLESHIP ARIZONA &amp; WWII MEMORIAL, PHOENIX, AZ</a:t>
            </a:r>
          </a:p>
        </p:txBody>
      </p:sp>
      <p:pic>
        <p:nvPicPr>
          <p:cNvPr id="1026" name="Picture 2" descr="F:\DCIM\100CANON\IMG_000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2286000"/>
            <a:ext cx="8531512" cy="3652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11008"/>
      </p:ext>
    </p:extLst>
  </p:cSld>
  <p:clrMapOvr>
    <a:masterClrMapping/>
  </p:clrMapOvr>
  <mc:AlternateContent xmlns:mc="http://schemas.openxmlformats.org/markup-compatibility/2006" xmlns:p14="http://schemas.microsoft.com/office/powerpoint/2010/main">
    <mc:Choice Requires="p14">
      <p:transition spd="slow" p14:dur="2000" advTm="8958"/>
    </mc:Choice>
    <mc:Fallback xmlns="">
      <p:transition spd="slow" advTm="8958"/>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1143000"/>
          </a:xfrm>
        </p:spPr>
        <p:txBody>
          <a:bodyPr/>
          <a:lstStyle/>
          <a:p>
            <a:pPr algn="ctr"/>
            <a:r>
              <a:rPr lang="en-US" dirty="0"/>
              <a:t>V.A.V.S./S.V.H</a:t>
            </a:r>
          </a:p>
        </p:txBody>
      </p:sp>
      <p:sp>
        <p:nvSpPr>
          <p:cNvPr id="3" name="Content Placeholder 2"/>
          <p:cNvSpPr>
            <a:spLocks noGrp="1"/>
          </p:cNvSpPr>
          <p:nvPr>
            <p:ph idx="1"/>
          </p:nvPr>
        </p:nvSpPr>
        <p:spPr/>
        <p:txBody>
          <a:bodyPr>
            <a:normAutofit/>
          </a:bodyPr>
          <a:lstStyle/>
          <a:p>
            <a:r>
              <a:rPr lang="en-US" sz="1800" dirty="0"/>
              <a:t>Veterans Affairs Voluntary Services (V.A.V.S.) provides a structured  Volunteer Program.</a:t>
            </a:r>
          </a:p>
          <a:p>
            <a:endParaRPr lang="en-US" sz="800" dirty="0"/>
          </a:p>
          <a:p>
            <a:r>
              <a:rPr lang="en-US" sz="1800" dirty="0"/>
              <a:t>Traditional  volunteers assignments include patient Escort Service/Volunteer Driver/ Information Desk Services at VA Hospital and Clinics /Chaplin Service for patients/Guest Relations Service.</a:t>
            </a:r>
          </a:p>
          <a:p>
            <a:endParaRPr lang="en-US" sz="800" dirty="0"/>
          </a:p>
          <a:p>
            <a:r>
              <a:rPr lang="en-US" sz="1800" dirty="0"/>
              <a:t>Representatives and Deputies at VA Hospitals and State Veterans Home’s (S.V.H.) seek funding for Veterans needs.</a:t>
            </a:r>
          </a:p>
          <a:p>
            <a:endParaRPr lang="en-US" sz="800" dirty="0"/>
          </a:p>
          <a:p>
            <a:r>
              <a:rPr lang="en-US" sz="1800" dirty="0"/>
              <a:t>The Forty and Eight’s “Keep the Wheel Chairs Rolling Program”, funds worthy project to enhance the live of veterans.</a:t>
            </a:r>
          </a:p>
          <a:p>
            <a:endParaRPr lang="en-US" sz="1800" dirty="0"/>
          </a:p>
          <a:p>
            <a:pPr algn="ctr">
              <a:buNone/>
            </a:pPr>
            <a:endParaRPr lang="en-US" sz="4400" dirty="0"/>
          </a:p>
        </p:txBody>
      </p:sp>
      <p:pic>
        <p:nvPicPr>
          <p:cNvPr id="4" name="Picture 3" descr="408loco15black.gif"/>
          <p:cNvPicPr>
            <a:picLocks noChangeAspect="1"/>
          </p:cNvPicPr>
          <p:nvPr/>
        </p:nvPicPr>
        <p:blipFill>
          <a:blip r:embed="rId2" cstate="print"/>
          <a:stretch>
            <a:fillRect/>
          </a:stretch>
        </p:blipFill>
        <p:spPr>
          <a:xfrm>
            <a:off x="0" y="228600"/>
            <a:ext cx="1716587" cy="1143000"/>
          </a:xfrm>
          <a:prstGeom prst="rect">
            <a:avLst/>
          </a:prstGeom>
        </p:spPr>
      </p:pic>
      <p:pic>
        <p:nvPicPr>
          <p:cNvPr id="5" name="Picture 4" descr="408loco15black.gif"/>
          <p:cNvPicPr>
            <a:picLocks noChangeAspect="1"/>
          </p:cNvPicPr>
          <p:nvPr/>
        </p:nvPicPr>
        <p:blipFill>
          <a:blip r:embed="rId2" cstate="print"/>
          <a:stretch>
            <a:fillRect/>
          </a:stretch>
        </p:blipFill>
        <p:spPr>
          <a:xfrm>
            <a:off x="7239000" y="304800"/>
            <a:ext cx="1716587" cy="1143000"/>
          </a:xfrm>
          <a:prstGeom prst="rect">
            <a:avLst/>
          </a:prstGeom>
        </p:spPr>
      </p:pic>
      <p:pic>
        <p:nvPicPr>
          <p:cNvPr id="6" name="Picture 5" descr="Miltary_Seals_800x110.gif"/>
          <p:cNvPicPr>
            <a:picLocks noChangeAspect="1"/>
          </p:cNvPicPr>
          <p:nvPr/>
        </p:nvPicPr>
        <p:blipFill>
          <a:blip r:embed="rId3" cstate="print"/>
          <a:stretch>
            <a:fillRect/>
          </a:stretch>
        </p:blipFill>
        <p:spPr>
          <a:xfrm>
            <a:off x="762000" y="5410200"/>
            <a:ext cx="7620000" cy="1066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3340"/>
    </mc:Choice>
    <mc:Fallback xmlns="">
      <p:transition spd="slow" advTm="1334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10600" cy="786164"/>
          </a:xfrm>
        </p:spPr>
        <p:txBody>
          <a:bodyPr>
            <a:normAutofit fontScale="90000"/>
          </a:bodyPr>
          <a:lstStyle/>
          <a:p>
            <a:pPr algn="ctr"/>
            <a:r>
              <a:rPr lang="en-US" dirty="0"/>
              <a:t>BOX CAR ASSOCIATION</a:t>
            </a:r>
          </a:p>
        </p:txBody>
      </p:sp>
      <p:sp>
        <p:nvSpPr>
          <p:cNvPr id="3" name="Content Placeholder 2"/>
          <p:cNvSpPr>
            <a:spLocks noGrp="1"/>
          </p:cNvSpPr>
          <p:nvPr>
            <p:ph idx="1"/>
          </p:nvPr>
        </p:nvSpPr>
        <p:spPr>
          <a:xfrm>
            <a:off x="457200" y="1524000"/>
            <a:ext cx="8229600" cy="5181600"/>
          </a:xfrm>
        </p:spPr>
        <p:txBody>
          <a:bodyPr>
            <a:normAutofit/>
          </a:bodyPr>
          <a:lstStyle/>
          <a:p>
            <a:r>
              <a:rPr lang="en-US" sz="1800" dirty="0"/>
              <a:t>The National Box Car Association (NBCA)  was founded in 1965. Its primary mission was to preserving  the Box Car symbol of the 40 &amp; 8. </a:t>
            </a:r>
          </a:p>
          <a:p>
            <a:endParaRPr lang="en-US" sz="800" dirty="0"/>
          </a:p>
          <a:p>
            <a:r>
              <a:rPr lang="en-US" sz="1800" dirty="0"/>
              <a:t>The NBCA goals are contributions to Hospitals, Children’s Homes and Orphanages. At the annual Promenade Nationale, a party for children is held in the host city where the children and their escorts are treated to lunch, train rides on visiting Locomotives, entertainment by Hobo Clowns and bands.</a:t>
            </a:r>
          </a:p>
          <a:p>
            <a:endParaRPr lang="en-US" sz="800" dirty="0"/>
          </a:p>
          <a:p>
            <a:r>
              <a:rPr lang="en-US" sz="1800" dirty="0"/>
              <a:t> Also a monetary donation is made to the host city’s local VAVS Hospital. Other donations go to the National Boland Nurses Training Trust Fund, the Charles Ardery Child Welfare Trust Fund and other programs requiring assistance, such as the National 40&amp;8 Membership Committee, 40&amp;8 Magazine, Law Officer of the Year program, and many others. All funding raised by the NBCA are distributed in the same year it is raised.</a:t>
            </a:r>
          </a:p>
          <a:p>
            <a:endParaRPr lang="en-US" sz="800" dirty="0"/>
          </a:p>
          <a:p>
            <a:r>
              <a:rPr lang="en-US" sz="1800" dirty="0"/>
              <a:t>The NBCA members are the “Kings of Raising Money”.  </a:t>
            </a:r>
          </a:p>
          <a:p>
            <a:pPr algn="ctr">
              <a:buNone/>
            </a:pPr>
            <a:endParaRPr lang="en-US" sz="1800" dirty="0"/>
          </a:p>
          <a:p>
            <a:pPr algn="ctr">
              <a:buNone/>
            </a:pPr>
            <a:endParaRPr lang="en-US" sz="1800" dirty="0"/>
          </a:p>
          <a:p>
            <a:endParaRPr lang="en-US" sz="1800" dirty="0"/>
          </a:p>
          <a:p>
            <a:endParaRPr lang="en-US" sz="1800" dirty="0"/>
          </a:p>
        </p:txBody>
      </p:sp>
      <p:pic>
        <p:nvPicPr>
          <p:cNvPr id="4" name="Picture 3" descr="408loco15black.gif"/>
          <p:cNvPicPr>
            <a:picLocks noChangeAspect="1"/>
          </p:cNvPicPr>
          <p:nvPr/>
        </p:nvPicPr>
        <p:blipFill>
          <a:blip r:embed="rId2" cstate="print"/>
          <a:stretch>
            <a:fillRect/>
          </a:stretch>
        </p:blipFill>
        <p:spPr>
          <a:xfrm>
            <a:off x="1" y="228600"/>
            <a:ext cx="1523999" cy="1014764"/>
          </a:xfrm>
          <a:prstGeom prst="rect">
            <a:avLst/>
          </a:prstGeom>
        </p:spPr>
      </p:pic>
      <p:pic>
        <p:nvPicPr>
          <p:cNvPr id="5" name="Picture 4" descr="408loco15black.gif"/>
          <p:cNvPicPr>
            <a:picLocks noChangeAspect="1"/>
          </p:cNvPicPr>
          <p:nvPr/>
        </p:nvPicPr>
        <p:blipFill>
          <a:blip r:embed="rId2" cstate="print"/>
          <a:stretch>
            <a:fillRect/>
          </a:stretch>
        </p:blipFill>
        <p:spPr>
          <a:xfrm>
            <a:off x="7467600" y="228600"/>
            <a:ext cx="1523999" cy="10147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9062"/>
    </mc:Choice>
    <mc:Fallback xmlns="">
      <p:transition spd="slow" advTm="9062"/>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normAutofit fontScale="90000"/>
          </a:bodyPr>
          <a:lstStyle/>
          <a:p>
            <a:pPr algn="ctr"/>
            <a:r>
              <a:rPr lang="en-US" dirty="0"/>
              <a:t>40/8 BOXCAR MUSEUM OF THE U.S.A.F</a:t>
            </a:r>
          </a:p>
        </p:txBody>
      </p:sp>
      <p:pic>
        <p:nvPicPr>
          <p:cNvPr id="4" name="Content Placeholder 3" descr="BOXCAR_USAF.jpg"/>
          <p:cNvPicPr>
            <a:picLocks noGrp="1" noChangeAspect="1"/>
          </p:cNvPicPr>
          <p:nvPr>
            <p:ph idx="1"/>
          </p:nvPr>
        </p:nvPicPr>
        <p:blipFill>
          <a:blip r:embed="rId2" cstate="print"/>
          <a:stretch>
            <a:fillRect/>
          </a:stretch>
        </p:blipFill>
        <p:spPr>
          <a:xfrm>
            <a:off x="76200" y="2286000"/>
            <a:ext cx="8944494" cy="3657600"/>
          </a:xfrm>
          <a:prstGeom prst="rect">
            <a:avLst/>
          </a:prstGeom>
        </p:spPr>
      </p:pic>
    </p:spTree>
    <p:extLst>
      <p:ext uri="{BB962C8B-B14F-4D97-AF65-F5344CB8AC3E}">
        <p14:creationId xmlns:p14="http://schemas.microsoft.com/office/powerpoint/2010/main" val="2663309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descr="C:\Users\DON\Desktop\Merci_Train_Document_page_00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457201"/>
            <a:ext cx="99822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865730"/>
      </p:ext>
    </p:extLst>
  </p:cSld>
  <p:clrMapOvr>
    <a:masterClrMapping/>
  </p:clrMapOvr>
  <mc:AlternateContent xmlns:mc="http://schemas.openxmlformats.org/markup-compatibility/2006" xmlns:p14="http://schemas.microsoft.com/office/powerpoint/2010/main">
    <mc:Choice Requires="p14">
      <p:transition spd="slow" p14:dur="2000" advTm="8977"/>
    </mc:Choice>
    <mc:Fallback xmlns="">
      <p:transition spd="slow" advTm="8977"/>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a:bodyPr>
          <a:lstStyle/>
          <a:p>
            <a:pPr algn="ctr"/>
            <a:r>
              <a:rPr lang="en-US" dirty="0"/>
              <a:t>ARIZONA’S MERCI BOXCAR</a:t>
            </a:r>
          </a:p>
        </p:txBody>
      </p:sp>
      <p:pic>
        <p:nvPicPr>
          <p:cNvPr id="2050" name="Picture 2" descr="F:\DCIM\100CANON\IMG_0033.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447800"/>
            <a:ext cx="8003636"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707758"/>
      </p:ext>
    </p:extLst>
  </p:cSld>
  <p:clrMapOvr>
    <a:masterClrMapping/>
  </p:clrMapOvr>
  <mc:AlternateContent xmlns:mc="http://schemas.openxmlformats.org/markup-compatibility/2006" xmlns:p14="http://schemas.microsoft.com/office/powerpoint/2010/main">
    <mc:Choice Requires="p14">
      <p:transition spd="slow" p14:dur="2000" advTm="8908"/>
    </mc:Choice>
    <mc:Fallback xmlns="">
      <p:transition spd="slow" advTm="890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40/8 NATIONAL HEADQUARTERS INDIANAPOLIS, INDIANA</a:t>
            </a:r>
          </a:p>
        </p:txBody>
      </p:sp>
      <p:pic>
        <p:nvPicPr>
          <p:cNvPr id="1026" name="Picture 2" descr="C:\Users\DON\Desktop\NATIONAL HEADQUARTERS.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95400" y="1828800"/>
            <a:ext cx="6563782" cy="4922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62092"/>
      </p:ext>
    </p:extLst>
  </p:cSld>
  <p:clrMapOvr>
    <a:masterClrMapping/>
  </p:clrMapOvr>
  <mc:AlternateContent xmlns:mc="http://schemas.openxmlformats.org/markup-compatibility/2006" xmlns:p14="http://schemas.microsoft.com/office/powerpoint/2010/main">
    <mc:Choice Requires="p14">
      <p:transition spd="slow" p14:dur="2000" advTm="8847"/>
    </mc:Choice>
    <mc:Fallback xmlns="">
      <p:transition spd="slow" advTm="8847"/>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normAutofit/>
          </a:bodyPr>
          <a:lstStyle/>
          <a:p>
            <a:pPr algn="ctr"/>
            <a:r>
              <a:rPr lang="en-US" dirty="0"/>
              <a:t>CHILDRENS PARTY</a:t>
            </a:r>
          </a:p>
        </p:txBody>
      </p:sp>
      <p:pic>
        <p:nvPicPr>
          <p:cNvPr id="1026" name="Picture 2" descr="C:\Users\DON\Desktop\childrens party.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1447800"/>
            <a:ext cx="4226982" cy="317023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G_358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4953000"/>
            <a:ext cx="3048000" cy="1738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0189270"/>
      </p:ext>
    </p:extLst>
  </p:cSld>
  <p:clrMapOvr>
    <a:masterClrMapping/>
  </p:clrMapOvr>
  <mc:AlternateContent xmlns:mc="http://schemas.openxmlformats.org/markup-compatibility/2006" xmlns:p14="http://schemas.microsoft.com/office/powerpoint/2010/main">
    <mc:Choice Requires="p14">
      <p:transition spd="slow" p14:dur="2000" advTm="8738"/>
    </mc:Choice>
    <mc:Fallback xmlns="">
      <p:transition spd="slow" advTm="8738"/>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pPr algn="ctr"/>
            <a:r>
              <a:rPr lang="en-US" dirty="0"/>
              <a:t>RITUAL</a:t>
            </a:r>
          </a:p>
        </p:txBody>
      </p:sp>
      <p:sp>
        <p:nvSpPr>
          <p:cNvPr id="3" name="Content Placeholder 2"/>
          <p:cNvSpPr>
            <a:spLocks noGrp="1"/>
          </p:cNvSpPr>
          <p:nvPr>
            <p:ph idx="1"/>
          </p:nvPr>
        </p:nvSpPr>
        <p:spPr>
          <a:xfrm>
            <a:off x="457200" y="1600200"/>
            <a:ext cx="8229600" cy="4724400"/>
          </a:xfrm>
        </p:spPr>
        <p:txBody>
          <a:bodyPr/>
          <a:lstStyle/>
          <a:p>
            <a:r>
              <a:rPr lang="en-US" dirty="0"/>
              <a:t>Provides a consistent guide to all ceremonies and memorial services.</a:t>
            </a:r>
          </a:p>
          <a:p>
            <a:endParaRPr lang="en-US" sz="800" dirty="0"/>
          </a:p>
          <a:p>
            <a:r>
              <a:rPr lang="en-US" dirty="0"/>
              <a:t>Annually approves the current password for the coming year.</a:t>
            </a:r>
          </a:p>
          <a:p>
            <a:endParaRPr lang="en-US" sz="800" dirty="0"/>
          </a:p>
          <a:p>
            <a:r>
              <a:rPr lang="en-US" dirty="0"/>
              <a:t>Ritual provides a link to our past and the history of this Veterans Honor Society.</a:t>
            </a:r>
          </a:p>
        </p:txBody>
      </p:sp>
      <p:pic>
        <p:nvPicPr>
          <p:cNvPr id="4" name="Picture 3" descr="life-begins-at-forty-and-eight.jpg"/>
          <p:cNvPicPr>
            <a:picLocks noChangeAspect="1"/>
          </p:cNvPicPr>
          <p:nvPr/>
        </p:nvPicPr>
        <p:blipFill>
          <a:blip r:embed="rId2" cstate="print"/>
          <a:stretch>
            <a:fillRect/>
          </a:stretch>
        </p:blipFill>
        <p:spPr>
          <a:xfrm>
            <a:off x="2667000" y="4591050"/>
            <a:ext cx="3810000" cy="2209800"/>
          </a:xfrm>
          <a:prstGeom prst="rect">
            <a:avLst/>
          </a:prstGeom>
        </p:spPr>
      </p:pic>
    </p:spTree>
    <p:extLst>
      <p:ext uri="{BB962C8B-B14F-4D97-AF65-F5344CB8AC3E}">
        <p14:creationId xmlns:p14="http://schemas.microsoft.com/office/powerpoint/2010/main" val="2655556464"/>
      </p:ext>
    </p:extLst>
  </p:cSld>
  <p:clrMapOvr>
    <a:masterClrMapping/>
  </p:clrMapOvr>
  <mc:AlternateContent xmlns:mc="http://schemas.openxmlformats.org/markup-compatibility/2006" xmlns:p14="http://schemas.microsoft.com/office/powerpoint/2010/main">
    <mc:Choice Requires="p14">
      <p:transition spd="slow" p14:dur="2000" advTm="11872"/>
    </mc:Choice>
    <mc:Fallback xmlns="">
      <p:transition spd="slow" advTm="11872"/>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199"/>
            <a:ext cx="8534400" cy="914401"/>
          </a:xfrm>
        </p:spPr>
        <p:txBody>
          <a:bodyPr>
            <a:normAutofit/>
          </a:bodyPr>
          <a:lstStyle/>
          <a:p>
            <a:pPr algn="ctr"/>
            <a:r>
              <a:rPr lang="en-US" dirty="0"/>
              <a:t>VOITURE ACTIVIES</a:t>
            </a:r>
          </a:p>
        </p:txBody>
      </p:sp>
      <p:sp>
        <p:nvSpPr>
          <p:cNvPr id="3" name="Content Placeholder 2"/>
          <p:cNvSpPr>
            <a:spLocks noGrp="1"/>
          </p:cNvSpPr>
          <p:nvPr>
            <p:ph idx="1"/>
          </p:nvPr>
        </p:nvSpPr>
        <p:spPr>
          <a:xfrm>
            <a:off x="457200" y="1371600"/>
            <a:ext cx="8229600" cy="4953000"/>
          </a:xfrm>
        </p:spPr>
        <p:txBody>
          <a:bodyPr>
            <a:normAutofit lnSpcReduction="10000"/>
          </a:bodyPr>
          <a:lstStyle/>
          <a:p>
            <a:r>
              <a:rPr lang="en-US" sz="1800" dirty="0"/>
              <a:t> All activities that promote Voyageur involvement. </a:t>
            </a:r>
          </a:p>
          <a:p>
            <a:pPr marL="0" indent="0">
              <a:buNone/>
            </a:pPr>
            <a:endParaRPr lang="en-US" sz="800" dirty="0"/>
          </a:p>
          <a:p>
            <a:r>
              <a:rPr lang="en-US" sz="1800" dirty="0"/>
              <a:t> Some Voitures Activities programs include the following examples:</a:t>
            </a:r>
          </a:p>
          <a:p>
            <a:pPr marL="0" indent="0">
              <a:buNone/>
            </a:pPr>
            <a:endParaRPr lang="en-US" sz="800" dirty="0"/>
          </a:p>
          <a:p>
            <a:pPr lvl="0"/>
            <a:r>
              <a:rPr lang="en-US" sz="1800" dirty="0"/>
              <a:t> A breakfast, brunch or luncheon.</a:t>
            </a:r>
          </a:p>
          <a:p>
            <a:pPr marL="0" lvl="0" indent="0">
              <a:buNone/>
            </a:pPr>
            <a:endParaRPr lang="en-US" sz="800" dirty="0"/>
          </a:p>
          <a:p>
            <a:pPr lvl="0"/>
            <a:r>
              <a:rPr lang="en-US" sz="1800" dirty="0"/>
              <a:t> A barbeque or picnic.</a:t>
            </a:r>
          </a:p>
          <a:p>
            <a:pPr marL="0" lvl="0" indent="0">
              <a:buNone/>
            </a:pPr>
            <a:endParaRPr lang="en-US" sz="800" dirty="0"/>
          </a:p>
          <a:p>
            <a:pPr lvl="0"/>
            <a:r>
              <a:rPr lang="en-US" sz="1800" dirty="0"/>
              <a:t> A regular dinner or dinner for a special occasion.</a:t>
            </a:r>
          </a:p>
          <a:p>
            <a:pPr marL="0" lvl="0" indent="0">
              <a:buNone/>
            </a:pPr>
            <a:endParaRPr lang="en-US" sz="800" dirty="0"/>
          </a:p>
          <a:p>
            <a:pPr lvl="0"/>
            <a:r>
              <a:rPr lang="en-US" sz="1800" dirty="0"/>
              <a:t> A dance or karaoke.</a:t>
            </a:r>
          </a:p>
          <a:p>
            <a:pPr lvl="0"/>
            <a:endParaRPr lang="en-US" sz="800" dirty="0"/>
          </a:p>
          <a:p>
            <a:pPr lvl="0"/>
            <a:r>
              <a:rPr lang="en-US" sz="1800" dirty="0"/>
              <a:t> A bingo or casino night.</a:t>
            </a:r>
          </a:p>
          <a:p>
            <a:pPr marL="0" lvl="0" indent="0">
              <a:buNone/>
            </a:pPr>
            <a:endParaRPr lang="en-US" sz="800" dirty="0"/>
          </a:p>
          <a:p>
            <a:pPr lvl="0"/>
            <a:r>
              <a:rPr lang="en-US" sz="1800" dirty="0"/>
              <a:t> A special party for kids.</a:t>
            </a:r>
          </a:p>
          <a:p>
            <a:pPr marL="0" lvl="0" indent="0">
              <a:buNone/>
            </a:pPr>
            <a:endParaRPr lang="en-US" sz="800" dirty="0"/>
          </a:p>
          <a:p>
            <a:pPr lvl="0"/>
            <a:r>
              <a:rPr lang="en-US" sz="1800" dirty="0"/>
              <a:t> Involement in a parade.</a:t>
            </a:r>
          </a:p>
          <a:p>
            <a:pPr lvl="0"/>
            <a:endParaRPr lang="en-US" sz="800" dirty="0"/>
          </a:p>
          <a:p>
            <a:pPr lvl="0"/>
            <a:r>
              <a:rPr lang="en-US" sz="1800" dirty="0"/>
              <a:t> Patriotic holiday observances.</a:t>
            </a:r>
          </a:p>
          <a:p>
            <a:pPr marL="0" lvl="0" indent="0">
              <a:buNone/>
            </a:pPr>
            <a:endParaRPr lang="en-US" sz="800" dirty="0"/>
          </a:p>
          <a:p>
            <a:pPr lvl="0"/>
            <a:r>
              <a:rPr lang="en-US" sz="1800" dirty="0"/>
              <a:t> Public memorial services.</a:t>
            </a:r>
          </a:p>
          <a:p>
            <a:pPr>
              <a:buNone/>
            </a:pPr>
            <a:endParaRPr lang="en-US" sz="1800" dirty="0"/>
          </a:p>
        </p:txBody>
      </p:sp>
      <p:pic>
        <p:nvPicPr>
          <p:cNvPr id="4" name="Picture 3" descr="408loco15black.gif"/>
          <p:cNvPicPr>
            <a:picLocks noChangeAspect="1"/>
          </p:cNvPicPr>
          <p:nvPr/>
        </p:nvPicPr>
        <p:blipFill>
          <a:blip r:embed="rId2" cstate="print"/>
          <a:stretch>
            <a:fillRect/>
          </a:stretch>
        </p:blipFill>
        <p:spPr>
          <a:xfrm>
            <a:off x="152400" y="228601"/>
            <a:ext cx="1295400" cy="862550"/>
          </a:xfrm>
          <a:prstGeom prst="rect">
            <a:avLst/>
          </a:prstGeom>
        </p:spPr>
      </p:pic>
      <p:pic>
        <p:nvPicPr>
          <p:cNvPr id="5" name="Picture 4" descr="408loco15black.gif"/>
          <p:cNvPicPr>
            <a:picLocks noChangeAspect="1"/>
          </p:cNvPicPr>
          <p:nvPr/>
        </p:nvPicPr>
        <p:blipFill>
          <a:blip r:embed="rId2" cstate="print"/>
          <a:stretch>
            <a:fillRect/>
          </a:stretch>
        </p:blipFill>
        <p:spPr>
          <a:xfrm>
            <a:off x="7465930" y="228601"/>
            <a:ext cx="1373269" cy="914400"/>
          </a:xfrm>
          <a:prstGeom prst="rect">
            <a:avLst/>
          </a:prstGeom>
        </p:spPr>
      </p:pic>
    </p:spTree>
    <p:extLst>
      <p:ext uri="{BB962C8B-B14F-4D97-AF65-F5344CB8AC3E}">
        <p14:creationId xmlns:p14="http://schemas.microsoft.com/office/powerpoint/2010/main" val="2080113430"/>
      </p:ext>
    </p:extLst>
  </p:cSld>
  <p:clrMapOvr>
    <a:masterClrMapping/>
  </p:clrMapOvr>
  <mc:AlternateContent xmlns:mc="http://schemas.openxmlformats.org/markup-compatibility/2006" xmlns:p14="http://schemas.microsoft.com/office/powerpoint/2010/main">
    <mc:Choice Requires="p14">
      <p:transition spd="slow" p14:dur="2000" advTm="8780"/>
    </mc:Choice>
    <mc:Fallback xmlns="">
      <p:transition spd="slow" advTm="878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VOYAGEUR APPRICATION PICNIC</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9926" y="1935163"/>
            <a:ext cx="7904148" cy="4389437"/>
          </a:xfrm>
        </p:spPr>
      </p:pic>
    </p:spTree>
    <p:extLst>
      <p:ext uri="{BB962C8B-B14F-4D97-AF65-F5344CB8AC3E}">
        <p14:creationId xmlns:p14="http://schemas.microsoft.com/office/powerpoint/2010/main" val="1259237914"/>
      </p:ext>
    </p:extLst>
  </p:cSld>
  <p:clrMapOvr>
    <a:masterClrMapping/>
  </p:clrMapOvr>
  <mc:AlternateContent xmlns:mc="http://schemas.openxmlformats.org/markup-compatibility/2006" xmlns:p14="http://schemas.microsoft.com/office/powerpoint/2010/main">
    <mc:Choice Requires="p14">
      <p:transition spd="slow" p14:dur="2000" advTm="9245"/>
    </mc:Choice>
    <mc:Fallback xmlns="">
      <p:transition spd="slow" advTm="9245"/>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GATOR BOWL PARADE 2014</a:t>
            </a:r>
          </a:p>
        </p:txBody>
      </p:sp>
      <p:pic>
        <p:nvPicPr>
          <p:cNvPr id="3074" name="Picture 2" descr="C:\Users\DON\Desktop\GATOR BOWL PARADE 201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935163"/>
            <a:ext cx="7467600" cy="4618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275242"/>
      </p:ext>
    </p:extLst>
  </p:cSld>
  <p:clrMapOvr>
    <a:masterClrMapping/>
  </p:clrMapOvr>
  <mc:AlternateContent xmlns:mc="http://schemas.openxmlformats.org/markup-compatibility/2006" xmlns:p14="http://schemas.microsoft.com/office/powerpoint/2010/main">
    <mc:Choice Requires="p14">
      <p:transition spd="slow" p14:dur="2000" advTm="9866"/>
    </mc:Choice>
    <mc:Fallback xmlns="">
      <p:transition spd="slow" advTm="9866"/>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ANNIVERSARY CELEBRATION</a:t>
            </a:r>
            <a:endParaRPr lang="en-US" dirty="0"/>
          </a:p>
        </p:txBody>
      </p:sp>
      <p:pic>
        <p:nvPicPr>
          <p:cNvPr id="1026" name="Picture 2" descr="G:\VOITURE 1466 FILES\VOITURE ACTIVIES\ANNIVERSARY CELIBRATION\ANNIVERSARY CAK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905000"/>
            <a:ext cx="6055782" cy="4541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2145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VOYAGEURS WALK ON WATER</a:t>
            </a:r>
          </a:p>
        </p:txBody>
      </p:sp>
      <p:pic>
        <p:nvPicPr>
          <p:cNvPr id="1026" name="Picture 2" descr="C:\Users\DON\Desktop\VOUAGEURS WALK ON WATE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599" y="1788849"/>
            <a:ext cx="7086601" cy="4535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9972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VOITURE PIG ROAST</a:t>
            </a:r>
          </a:p>
        </p:txBody>
      </p:sp>
      <p:sp>
        <p:nvSpPr>
          <p:cNvPr id="3" name="Content Placeholder 2"/>
          <p:cNvSpPr>
            <a:spLocks noGrp="1"/>
          </p:cNvSpPr>
          <p:nvPr>
            <p:ph idx="1"/>
          </p:nvPr>
        </p:nvSpPr>
        <p:spPr/>
        <p:txBody>
          <a:bodyPr>
            <a:normAutofit fontScale="92500"/>
          </a:bodyPr>
          <a:lstStyle/>
          <a:p>
            <a:pPr marL="0" indent="0" algn="ctr">
              <a:buNone/>
            </a:pPr>
            <a:r>
              <a:rPr lang="en-US" sz="1200" b="1" dirty="0">
                <a:latin typeface="Tahoma" panose="020B0604030504040204" pitchFamily="34" charset="0"/>
                <a:ea typeface="Tahoma" panose="020B0604030504040204" pitchFamily="34" charset="0"/>
                <a:cs typeface="Tahoma" panose="020B0604030504040204" pitchFamily="34" charset="0"/>
              </a:rPr>
              <a:t>11</a:t>
            </a:r>
            <a:r>
              <a:rPr lang="en-US" sz="1200" b="1" baseline="30000" dirty="0">
                <a:latin typeface="Tahoma" panose="020B0604030504040204" pitchFamily="34" charset="0"/>
                <a:ea typeface="Tahoma" panose="020B0604030504040204" pitchFamily="34" charset="0"/>
                <a:cs typeface="Tahoma" panose="020B0604030504040204" pitchFamily="34" charset="0"/>
              </a:rPr>
              <a:t>TH</a:t>
            </a:r>
            <a:r>
              <a:rPr lang="en-US" sz="1200" b="1" dirty="0">
                <a:latin typeface="Tahoma" panose="020B0604030504040204" pitchFamily="34" charset="0"/>
                <a:ea typeface="Tahoma" panose="020B0604030504040204" pitchFamily="34" charset="0"/>
                <a:cs typeface="Tahoma" panose="020B0604030504040204" pitchFamily="34" charset="0"/>
              </a:rPr>
              <a:t> Annual</a:t>
            </a:r>
          </a:p>
          <a:p>
            <a:pPr marL="0" indent="0" algn="ctr">
              <a:buNone/>
            </a:pPr>
            <a:endParaRPr lang="en-US" sz="800" b="1"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1200" b="1" dirty="0">
                <a:latin typeface="Tahoma" panose="020B0604030504040204" pitchFamily="34" charset="0"/>
                <a:ea typeface="Tahoma" panose="020B0604030504040204" pitchFamily="34" charset="0"/>
                <a:cs typeface="Tahoma" panose="020B0604030504040204" pitchFamily="34" charset="0"/>
              </a:rPr>
              <a:t>VOITURE 1466</a:t>
            </a:r>
          </a:p>
          <a:p>
            <a:pPr marL="0" indent="0" algn="ctr">
              <a:buNone/>
            </a:pPr>
            <a:r>
              <a:rPr lang="en-US" sz="1200" b="1" dirty="0">
                <a:latin typeface="Tahoma" panose="020B0604030504040204" pitchFamily="34" charset="0"/>
                <a:ea typeface="Tahoma" panose="020B0604030504040204" pitchFamily="34" charset="0"/>
                <a:cs typeface="Tahoma" panose="020B0604030504040204" pitchFamily="34" charset="0"/>
              </a:rPr>
              <a:t>PIG ROAST</a:t>
            </a:r>
          </a:p>
          <a:p>
            <a:pPr marL="0" indent="0" algn="ctr">
              <a:buNone/>
            </a:pPr>
            <a:endParaRPr lang="en-US" sz="800" b="1"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1200" b="1" dirty="0">
                <a:latin typeface="Tahoma" panose="020B0604030504040204" pitchFamily="34" charset="0"/>
                <a:ea typeface="Tahoma" panose="020B0604030504040204" pitchFamily="34" charset="0"/>
                <a:cs typeface="Tahoma" panose="020B0604030504040204" pitchFamily="34" charset="0"/>
              </a:rPr>
              <a:t>Hosted by</a:t>
            </a:r>
          </a:p>
          <a:p>
            <a:pPr marL="0" indent="0" algn="ctr">
              <a:buNone/>
            </a:pPr>
            <a:r>
              <a:rPr lang="en-US" sz="1200" b="1" dirty="0">
                <a:latin typeface="Tahoma" panose="020B0604030504040204" pitchFamily="34" charset="0"/>
                <a:ea typeface="Tahoma" panose="020B0604030504040204" pitchFamily="34" charset="0"/>
                <a:cs typeface="Tahoma" panose="020B0604030504040204" pitchFamily="34" charset="0"/>
              </a:rPr>
              <a:t>Chandler Post #35 P.W.F.H. 40/8</a:t>
            </a:r>
          </a:p>
          <a:p>
            <a:pPr marL="0" indent="0" algn="ctr">
              <a:buNone/>
            </a:pPr>
            <a:endParaRPr lang="en-US" sz="800" b="1"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1200" b="1" dirty="0">
                <a:latin typeface="Tahoma" panose="020B0604030504040204" pitchFamily="34" charset="0"/>
                <a:ea typeface="Tahoma" panose="020B0604030504040204" pitchFamily="34" charset="0"/>
                <a:cs typeface="Tahoma" panose="020B0604030504040204" pitchFamily="34" charset="0"/>
              </a:rPr>
              <a:t>Sunday October 12, 2014</a:t>
            </a:r>
          </a:p>
          <a:p>
            <a:pPr marL="0" indent="0" algn="ctr">
              <a:buNone/>
            </a:pPr>
            <a:r>
              <a:rPr lang="en-US" sz="1200" b="1" dirty="0">
                <a:latin typeface="Tahoma" panose="020B0604030504040204" pitchFamily="34" charset="0"/>
                <a:ea typeface="Tahoma" panose="020B0604030504040204" pitchFamily="34" charset="0"/>
                <a:cs typeface="Tahoma" panose="020B0604030504040204" pitchFamily="34" charset="0"/>
              </a:rPr>
              <a:t>Serving Begins at 2pm</a:t>
            </a:r>
          </a:p>
          <a:p>
            <a:pPr marL="0" indent="0" algn="ctr">
              <a:buNone/>
            </a:pPr>
            <a:r>
              <a:rPr lang="en-US" sz="1200" b="1" dirty="0">
                <a:latin typeface="Tahoma" panose="020B0604030504040204" pitchFamily="34" charset="0"/>
                <a:ea typeface="Tahoma" panose="020B0604030504040204" pitchFamily="34" charset="0"/>
                <a:cs typeface="Tahoma" panose="020B0604030504040204" pitchFamily="34" charset="0"/>
              </a:rPr>
              <a:t>Bar Bingo at 3pm</a:t>
            </a:r>
          </a:p>
          <a:p>
            <a:pPr marL="0" indent="0" algn="ctr">
              <a:buNone/>
            </a:pPr>
            <a:endParaRPr lang="en-US" sz="800" b="1"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1200" b="1" dirty="0">
                <a:latin typeface="Tahoma" panose="020B0604030504040204" pitchFamily="34" charset="0"/>
                <a:ea typeface="Tahoma" panose="020B0604030504040204" pitchFamily="34" charset="0"/>
                <a:cs typeface="Tahoma" panose="020B0604030504040204" pitchFamily="34" charset="0"/>
              </a:rPr>
              <a:t>Chandler Post #35</a:t>
            </a:r>
          </a:p>
          <a:p>
            <a:pPr marL="0" indent="0" algn="ctr">
              <a:buNone/>
            </a:pPr>
            <a:endParaRPr lang="en-US" sz="800" b="1"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1200" b="1" dirty="0">
                <a:latin typeface="Tahoma" panose="020B0604030504040204" pitchFamily="34" charset="0"/>
                <a:ea typeface="Tahoma" panose="020B0604030504040204" pitchFamily="34" charset="0"/>
                <a:cs typeface="Tahoma" panose="020B0604030504040204" pitchFamily="34" charset="0"/>
              </a:rPr>
              <a:t>Whole Roasted Pig</a:t>
            </a:r>
          </a:p>
          <a:p>
            <a:pPr marL="0" indent="0" algn="ctr">
              <a:buNone/>
            </a:pPr>
            <a:r>
              <a:rPr lang="en-US" sz="1200" b="1" dirty="0">
                <a:latin typeface="Tahoma" panose="020B0604030504040204" pitchFamily="34" charset="0"/>
                <a:ea typeface="Tahoma" panose="020B0604030504040204" pitchFamily="34" charset="0"/>
                <a:cs typeface="Tahoma" panose="020B0604030504040204" pitchFamily="34" charset="0"/>
              </a:rPr>
              <a:t>&amp; Chicken</a:t>
            </a:r>
          </a:p>
          <a:p>
            <a:pPr marL="0" indent="0" algn="ctr">
              <a:buNone/>
            </a:pPr>
            <a:endParaRPr lang="en-US" sz="800" b="1"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1200" b="1" dirty="0">
                <a:latin typeface="Tahoma" panose="020B0604030504040204" pitchFamily="34" charset="0"/>
                <a:ea typeface="Tahoma" panose="020B0604030504040204" pitchFamily="34" charset="0"/>
                <a:cs typeface="Tahoma" panose="020B0604030504040204" pitchFamily="34" charset="0"/>
              </a:rPr>
              <a:t>Come Watch</a:t>
            </a:r>
          </a:p>
          <a:p>
            <a:pPr marL="0" indent="0" algn="ctr">
              <a:buNone/>
            </a:pPr>
            <a:r>
              <a:rPr lang="en-US" sz="1200" b="1" dirty="0">
                <a:latin typeface="Tahoma" panose="020B0604030504040204" pitchFamily="34" charset="0"/>
                <a:ea typeface="Tahoma" panose="020B0604030504040204" pitchFamily="34" charset="0"/>
                <a:cs typeface="Tahoma" panose="020B0604030504040204" pitchFamily="34" charset="0"/>
              </a:rPr>
              <a:t>The NFL Package</a:t>
            </a:r>
          </a:p>
          <a:p>
            <a:pPr marL="0" indent="0" algn="ctr">
              <a:buNone/>
            </a:pPr>
            <a:endParaRPr lang="en-US" sz="800" b="1"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1200" b="1" dirty="0">
                <a:latin typeface="Tahoma" panose="020B0604030504040204" pitchFamily="34" charset="0"/>
                <a:ea typeface="Tahoma" panose="020B0604030504040204" pitchFamily="34" charset="0"/>
                <a:cs typeface="Tahoma" panose="020B0604030504040204" pitchFamily="34" charset="0"/>
              </a:rPr>
              <a:t>The entire Legion family and their guests are</a:t>
            </a:r>
          </a:p>
          <a:p>
            <a:pPr marL="0" indent="0" algn="ctr">
              <a:buNone/>
            </a:pPr>
            <a:r>
              <a:rPr lang="en-US" sz="1200" b="1" dirty="0">
                <a:latin typeface="Tahoma" panose="020B0604030504040204" pitchFamily="34" charset="0"/>
                <a:ea typeface="Tahoma" panose="020B0604030504040204" pitchFamily="34" charset="0"/>
                <a:cs typeface="Tahoma" panose="020B0604030504040204" pitchFamily="34" charset="0"/>
              </a:rPr>
              <a:t>welcome and encouraged to attend.</a:t>
            </a:r>
          </a:p>
          <a:p>
            <a:pPr marL="0" indent="0" algn="ctr">
              <a:buNone/>
            </a:pPr>
            <a:r>
              <a:rPr lang="en-US" sz="1200" b="1" dirty="0">
                <a:latin typeface="Tahoma" panose="020B0604030504040204" pitchFamily="34" charset="0"/>
                <a:ea typeface="Tahoma" panose="020B0604030504040204" pitchFamily="34" charset="0"/>
                <a:cs typeface="Tahoma" panose="020B0604030504040204" pitchFamily="34" charset="0"/>
              </a:rPr>
              <a:t>This is a Voiture 1466 Charity Fund Raiser.</a:t>
            </a:r>
          </a:p>
          <a:p>
            <a:pPr marL="0" indent="0" algn="ctr">
              <a:buNone/>
            </a:pPr>
            <a:r>
              <a:rPr lang="en-US" sz="1200" b="1" dirty="0">
                <a:latin typeface="Tahoma" panose="020B0604030504040204" pitchFamily="34" charset="0"/>
                <a:ea typeface="Tahoma" panose="020B0604030504040204" pitchFamily="34" charset="0"/>
                <a:cs typeface="Tahoma" panose="020B0604030504040204" pitchFamily="34" charset="0"/>
              </a:rPr>
              <a:t>Adults $7.00 Children 6–12 $3.50, 5 and under free.</a:t>
            </a:r>
          </a:p>
        </p:txBody>
      </p:sp>
    </p:spTree>
    <p:extLst>
      <p:ext uri="{BB962C8B-B14F-4D97-AF65-F5344CB8AC3E}">
        <p14:creationId xmlns:p14="http://schemas.microsoft.com/office/powerpoint/2010/main" val="4075236294"/>
      </p:ext>
    </p:extLst>
  </p:cSld>
  <p:clrMapOvr>
    <a:masterClrMapping/>
  </p:clrMapOvr>
  <mc:AlternateContent xmlns:mc="http://schemas.openxmlformats.org/markup-compatibility/2006" xmlns:p14="http://schemas.microsoft.com/office/powerpoint/2010/main">
    <mc:Choice Requires="p14">
      <p:transition spd="slow" p14:dur="2000" advTm="8747"/>
    </mc:Choice>
    <mc:Fallback xmlns="">
      <p:transition spd="slow" advTm="8747"/>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THE PIG</a:t>
            </a:r>
          </a:p>
        </p:txBody>
      </p:sp>
      <p:pic>
        <p:nvPicPr>
          <p:cNvPr id="4" name="Picture 2" descr="C:\Users\DON\Desktop\The Pi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25693" y="1935163"/>
            <a:ext cx="5292613" cy="4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429656"/>
      </p:ext>
    </p:extLst>
  </p:cSld>
  <p:clrMapOvr>
    <a:masterClrMapping/>
  </p:clrMapOvr>
  <mc:AlternateContent xmlns:mc="http://schemas.openxmlformats.org/markup-compatibility/2006" xmlns:p14="http://schemas.microsoft.com/office/powerpoint/2010/main">
    <mc:Choice Requires="p14">
      <p:transition spd="slow" p14:dur="2000" advTm="5617"/>
    </mc:Choice>
    <mc:Fallback xmlns="">
      <p:transition spd="slow" advTm="5617"/>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CHEF KISSING THE PIG</a:t>
            </a:r>
          </a:p>
        </p:txBody>
      </p:sp>
      <p:pic>
        <p:nvPicPr>
          <p:cNvPr id="1026" name="Picture 2" descr="C:\Users\DON\Desktop\CHEF KISSING THE PIG.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85900" y="2282031"/>
            <a:ext cx="6172200" cy="36957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ON\Desktop\CHEF KISSING THE P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612" y="1828800"/>
            <a:ext cx="6172200" cy="3695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ON\Desktop\CHEF KISSING THE P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612" y="1828800"/>
            <a:ext cx="6172199" cy="474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267342"/>
      </p:ext>
    </p:extLst>
  </p:cSld>
  <p:clrMapOvr>
    <a:masterClrMapping/>
  </p:clrMapOvr>
  <mc:AlternateContent xmlns:mc="http://schemas.openxmlformats.org/markup-compatibility/2006" xmlns:p14="http://schemas.microsoft.com/office/powerpoint/2010/main">
    <mc:Choice Requires="p14">
      <p:transition spd="slow" p14:dur="2000" advTm="7809"/>
    </mc:Choice>
    <mc:Fallback xmlns="">
      <p:transition spd="slow" advTm="780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lstStyle/>
          <a:p>
            <a:pPr algn="ctr"/>
            <a:r>
              <a:rPr lang="en-US" dirty="0"/>
              <a:t>HISTORY</a:t>
            </a:r>
          </a:p>
        </p:txBody>
      </p:sp>
      <p:sp>
        <p:nvSpPr>
          <p:cNvPr id="3" name="Content Placeholder 2"/>
          <p:cNvSpPr>
            <a:spLocks noGrp="1"/>
          </p:cNvSpPr>
          <p:nvPr>
            <p:ph idx="1"/>
          </p:nvPr>
        </p:nvSpPr>
        <p:spPr/>
        <p:txBody>
          <a:bodyPr>
            <a:normAutofit/>
          </a:bodyPr>
          <a:lstStyle/>
          <a:p>
            <a:r>
              <a:rPr lang="en-US" sz="1800" dirty="0"/>
              <a:t>Formed on March 15,1920 by Joseph W. Breen and 15 other prominent members of the newly formed American Legion.</a:t>
            </a:r>
          </a:p>
          <a:p>
            <a:endParaRPr lang="en-US" sz="1800" dirty="0"/>
          </a:p>
          <a:p>
            <a:r>
              <a:rPr lang="en-US" sz="1800" dirty="0"/>
              <a:t>The vision for the organization was for a new and different level of membership and camaraderie for leaders of the American Legion.</a:t>
            </a:r>
          </a:p>
          <a:p>
            <a:endParaRPr lang="en-US" sz="1800" dirty="0"/>
          </a:p>
          <a:p>
            <a:r>
              <a:rPr lang="en-US" sz="1800" dirty="0"/>
              <a:t>Name and Symbol comes from the Boxcar.</a:t>
            </a:r>
          </a:p>
          <a:p>
            <a:endParaRPr lang="en-US" sz="1800" dirty="0"/>
          </a:p>
          <a:p>
            <a:r>
              <a:rPr lang="en-US" sz="1800" dirty="0"/>
              <a:t>Our names are taken from the French Railroad in “Improved French”.</a:t>
            </a:r>
          </a:p>
          <a:p>
            <a:endParaRPr lang="en-US" sz="1800" dirty="0"/>
          </a:p>
        </p:txBody>
      </p:sp>
      <p:pic>
        <p:nvPicPr>
          <p:cNvPr id="4" name="Picture 3" descr="408loco15black.gif"/>
          <p:cNvPicPr>
            <a:picLocks noChangeAspect="1"/>
          </p:cNvPicPr>
          <p:nvPr/>
        </p:nvPicPr>
        <p:blipFill>
          <a:blip r:embed="rId2" cstate="print"/>
          <a:stretch>
            <a:fillRect/>
          </a:stretch>
        </p:blipFill>
        <p:spPr>
          <a:xfrm>
            <a:off x="228600" y="215782"/>
            <a:ext cx="1735837" cy="1155818"/>
          </a:xfrm>
          <a:prstGeom prst="rect">
            <a:avLst/>
          </a:prstGeom>
        </p:spPr>
      </p:pic>
      <p:pic>
        <p:nvPicPr>
          <p:cNvPr id="5" name="Picture 4" descr="408loco15black.gif"/>
          <p:cNvPicPr>
            <a:picLocks noChangeAspect="1"/>
          </p:cNvPicPr>
          <p:nvPr/>
        </p:nvPicPr>
        <p:blipFill>
          <a:blip r:embed="rId2" cstate="print"/>
          <a:stretch>
            <a:fillRect/>
          </a:stretch>
        </p:blipFill>
        <p:spPr>
          <a:xfrm>
            <a:off x="6934200" y="304800"/>
            <a:ext cx="1735837" cy="1155818"/>
          </a:xfrm>
          <a:prstGeom prst="rect">
            <a:avLst/>
          </a:prstGeom>
        </p:spPr>
      </p:pic>
    </p:spTree>
    <p:extLst>
      <p:ext uri="{BB962C8B-B14F-4D97-AF65-F5344CB8AC3E}">
        <p14:creationId xmlns:p14="http://schemas.microsoft.com/office/powerpoint/2010/main" val="2874842031"/>
      </p:ext>
    </p:extLst>
  </p:cSld>
  <p:clrMapOvr>
    <a:masterClrMapping/>
  </p:clrMapOvr>
  <mc:AlternateContent xmlns:mc="http://schemas.openxmlformats.org/markup-compatibility/2006" xmlns:p14="http://schemas.microsoft.com/office/powerpoint/2010/main">
    <mc:Choice Requires="p14">
      <p:transition spd="slow" p14:dur="2000" advTm="9028"/>
    </mc:Choice>
    <mc:Fallback xmlns="">
      <p:transition spd="slow" advTm="9028"/>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VOITURE LOCO CHRISTMAS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5331" y="1935163"/>
            <a:ext cx="6593338" cy="4389437"/>
          </a:xfrm>
        </p:spPr>
      </p:pic>
    </p:spTree>
    <p:extLst>
      <p:ext uri="{BB962C8B-B14F-4D97-AF65-F5344CB8AC3E}">
        <p14:creationId xmlns:p14="http://schemas.microsoft.com/office/powerpoint/2010/main" val="3531611584"/>
      </p:ext>
    </p:extLst>
  </p:cSld>
  <p:clrMapOvr>
    <a:masterClrMapping/>
  </p:clrMapOvr>
  <mc:AlternateContent xmlns:mc="http://schemas.openxmlformats.org/markup-compatibility/2006" xmlns:p14="http://schemas.microsoft.com/office/powerpoint/2010/main">
    <mc:Choice Requires="p14">
      <p:transition spd="slow" p14:dur="2000" advTm="7397"/>
    </mc:Choice>
    <mc:Fallback xmlns="">
      <p:transition spd="slow" advTm="7397"/>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BIG GAVEL PRESENTATION</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828800"/>
            <a:ext cx="6400800" cy="4572000"/>
          </a:xfrm>
          <a:prstGeom prst="rect">
            <a:avLst/>
          </a:prstGeom>
          <a:noFill/>
          <a:ln>
            <a:noFill/>
          </a:ln>
        </p:spPr>
      </p:pic>
    </p:spTree>
    <p:extLst>
      <p:ext uri="{BB962C8B-B14F-4D97-AF65-F5344CB8AC3E}">
        <p14:creationId xmlns:p14="http://schemas.microsoft.com/office/powerpoint/2010/main" val="1483947567"/>
      </p:ext>
    </p:extLst>
  </p:cSld>
  <p:clrMapOvr>
    <a:masterClrMapping/>
  </p:clrMapOvr>
  <mc:AlternateContent xmlns:mc="http://schemas.openxmlformats.org/markup-compatibility/2006" xmlns:p14="http://schemas.microsoft.com/office/powerpoint/2010/main">
    <mc:Choice Requires="p14">
      <p:transition spd="slow" p14:dur="2000" advTm="8134"/>
    </mc:Choice>
    <mc:Fallback xmlns="">
      <p:transition spd="slow" advTm="8134"/>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MEMBERSHIP</a:t>
            </a:r>
          </a:p>
        </p:txBody>
      </p:sp>
      <p:sp>
        <p:nvSpPr>
          <p:cNvPr id="3" name="Content Placeholder 2"/>
          <p:cNvSpPr>
            <a:spLocks noGrp="1"/>
          </p:cNvSpPr>
          <p:nvPr>
            <p:ph idx="1"/>
          </p:nvPr>
        </p:nvSpPr>
        <p:spPr/>
        <p:txBody>
          <a:bodyPr/>
          <a:lstStyle/>
          <a:p>
            <a:r>
              <a:rPr lang="en-US" dirty="0"/>
              <a:t>The life blood of La Societe.</a:t>
            </a:r>
          </a:p>
          <a:p>
            <a:endParaRPr lang="en-US" sz="800" dirty="0"/>
          </a:p>
          <a:p>
            <a:r>
              <a:rPr lang="en-US" dirty="0"/>
              <a:t>Retention thru annual membership renewal.</a:t>
            </a:r>
          </a:p>
          <a:p>
            <a:endParaRPr lang="en-US" sz="800" dirty="0"/>
          </a:p>
          <a:p>
            <a:r>
              <a:rPr lang="en-US" dirty="0"/>
              <a:t>Recruitment of Honorably Discharged Veterans.</a:t>
            </a:r>
          </a:p>
          <a:p>
            <a:endParaRPr lang="en-US" sz="800" dirty="0"/>
          </a:p>
          <a:p>
            <a:r>
              <a:rPr lang="en-US" dirty="0"/>
              <a:t>Reinstatement of lapsed  members.</a:t>
            </a:r>
          </a:p>
          <a:p>
            <a:endParaRPr lang="en-US" sz="800" dirty="0"/>
          </a:p>
          <a:p>
            <a:r>
              <a:rPr lang="en-US" dirty="0"/>
              <a:t>Encouragement of the Paid Life Membership (PUFL) option.</a:t>
            </a:r>
          </a:p>
        </p:txBody>
      </p:sp>
      <p:pic>
        <p:nvPicPr>
          <p:cNvPr id="4" name="Picture 3" descr="uncle-sam.jpg"/>
          <p:cNvPicPr>
            <a:picLocks noChangeAspect="1"/>
          </p:cNvPicPr>
          <p:nvPr/>
        </p:nvPicPr>
        <p:blipFill>
          <a:blip r:embed="rId2" cstate="print"/>
          <a:stretch>
            <a:fillRect/>
          </a:stretch>
        </p:blipFill>
        <p:spPr>
          <a:xfrm>
            <a:off x="3657600" y="4953000"/>
            <a:ext cx="1295400" cy="1752600"/>
          </a:xfrm>
          <a:prstGeom prst="rect">
            <a:avLst/>
          </a:prstGeom>
        </p:spPr>
      </p:pic>
    </p:spTree>
    <p:extLst>
      <p:ext uri="{BB962C8B-B14F-4D97-AF65-F5344CB8AC3E}">
        <p14:creationId xmlns:p14="http://schemas.microsoft.com/office/powerpoint/2010/main" val="2610958081"/>
      </p:ext>
    </p:extLst>
  </p:cSld>
  <p:clrMapOvr>
    <a:masterClrMapping/>
  </p:clrMapOvr>
  <mc:AlternateContent xmlns:mc="http://schemas.openxmlformats.org/markup-compatibility/2006" xmlns:p14="http://schemas.microsoft.com/office/powerpoint/2010/main">
    <mc:Choice Requires="p14">
      <p:transition spd="slow" p14:dur="2000" advTm="8513"/>
    </mc:Choice>
    <mc:Fallback xmlns="">
      <p:transition spd="slow" advTm="8513"/>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MEMBERSHIP AWARDS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1902714"/>
            <a:ext cx="2743200" cy="27432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6882" y="1913382"/>
            <a:ext cx="2759964" cy="275996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1924050"/>
            <a:ext cx="2759964" cy="2759964"/>
          </a:xfrm>
          <a:prstGeom prst="rect">
            <a:avLst/>
          </a:prstGeom>
        </p:spPr>
      </p:pic>
    </p:spTree>
    <p:extLst>
      <p:ext uri="{BB962C8B-B14F-4D97-AF65-F5344CB8AC3E}">
        <p14:creationId xmlns:p14="http://schemas.microsoft.com/office/powerpoint/2010/main" val="853597482"/>
      </p:ext>
    </p:extLst>
  </p:cSld>
  <p:clrMapOvr>
    <a:masterClrMapping/>
  </p:clrMapOvr>
  <mc:AlternateContent xmlns:mc="http://schemas.openxmlformats.org/markup-compatibility/2006" xmlns:p14="http://schemas.microsoft.com/office/powerpoint/2010/main">
    <mc:Choice Requires="p14">
      <p:transition spd="slow" p14:dur="2000" advTm="7290"/>
    </mc:Choice>
    <mc:Fallback xmlns="">
      <p:transition spd="slow" advTm="729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686800" cy="1096962"/>
          </a:xfrm>
        </p:spPr>
        <p:txBody>
          <a:bodyPr/>
          <a:lstStyle/>
          <a:p>
            <a:pPr algn="ctr"/>
            <a:r>
              <a:rPr lang="en-US" dirty="0"/>
              <a:t>PINS PROGRAMS</a:t>
            </a:r>
          </a:p>
        </p:txBody>
      </p:sp>
      <p:sp>
        <p:nvSpPr>
          <p:cNvPr id="3" name="Content Placeholder 2"/>
          <p:cNvSpPr>
            <a:spLocks noGrp="1"/>
          </p:cNvSpPr>
          <p:nvPr>
            <p:ph idx="1"/>
          </p:nvPr>
        </p:nvSpPr>
        <p:spPr>
          <a:xfrm>
            <a:off x="228600" y="1295400"/>
            <a:ext cx="8458200" cy="5029200"/>
          </a:xfrm>
        </p:spPr>
        <p:txBody>
          <a:bodyPr>
            <a:normAutofit/>
          </a:bodyPr>
          <a:lstStyle/>
          <a:p>
            <a:endParaRPr lang="en-US" sz="1800" dirty="0"/>
          </a:p>
          <a:p>
            <a:r>
              <a:rPr lang="en-US" sz="1800" dirty="0"/>
              <a:t>Provides financial support to programs by selling  nominally priced decorative </a:t>
            </a:r>
          </a:p>
          <a:p>
            <a:pPr marL="0" indent="0">
              <a:buNone/>
            </a:pPr>
            <a:r>
              <a:rPr lang="en-US" sz="1800" dirty="0"/>
              <a:t>     chapeau pins that represent the essence of the program. </a:t>
            </a:r>
          </a:p>
          <a:p>
            <a:pPr marL="0" indent="0">
              <a:buNone/>
            </a:pPr>
            <a:endParaRPr lang="en-US" sz="800" dirty="0"/>
          </a:p>
          <a:p>
            <a:r>
              <a:rPr lang="en-US" sz="1800" dirty="0"/>
              <a:t>The sale of these items represents an integral part of the programs  success.</a:t>
            </a:r>
          </a:p>
          <a:p>
            <a:endParaRPr lang="en-US" sz="800" dirty="0"/>
          </a:p>
          <a:p>
            <a:r>
              <a:rPr lang="en-US" sz="1800" dirty="0"/>
              <a:t>All Voiture Locales can order Pins  through  their respected Grande Directeur.</a:t>
            </a:r>
          </a:p>
          <a:p>
            <a:endParaRPr lang="en-US" sz="1800" dirty="0"/>
          </a:p>
          <a:p>
            <a:endParaRPr lang="en-US" sz="1800" dirty="0"/>
          </a:p>
          <a:p>
            <a:endParaRPr lang="en-US" sz="1800" dirty="0"/>
          </a:p>
          <a:p>
            <a:endParaRPr lang="en-US" sz="1800" dirty="0"/>
          </a:p>
          <a:p>
            <a:endParaRPr lang="en-US" sz="1800" dirty="0"/>
          </a:p>
          <a:p>
            <a:pPr>
              <a:buNone/>
            </a:pPr>
            <a:r>
              <a:rPr lang="en-US" sz="1800" dirty="0"/>
              <a:t>  </a:t>
            </a:r>
          </a:p>
          <a:p>
            <a:pPr>
              <a:buNone/>
            </a:pPr>
            <a:r>
              <a:rPr lang="en-US" sz="1800" dirty="0"/>
              <a:t>  </a:t>
            </a:r>
          </a:p>
          <a:p>
            <a:pPr>
              <a:buNone/>
            </a:pPr>
            <a:r>
              <a:rPr lang="en-US" sz="1800" dirty="0"/>
              <a:t>  </a:t>
            </a:r>
          </a:p>
          <a:p>
            <a:pPr>
              <a:buNone/>
            </a:pPr>
            <a:r>
              <a:rPr lang="en-US" sz="1800" dirty="0"/>
              <a:t>         </a:t>
            </a:r>
          </a:p>
          <a:p>
            <a:pPr>
              <a:buNone/>
            </a:pPr>
            <a:endParaRPr lang="en-US" sz="1800" dirty="0"/>
          </a:p>
          <a:p>
            <a:pPr>
              <a:buNone/>
            </a:pPr>
            <a:endParaRPr lang="en-US" sz="1800" dirty="0"/>
          </a:p>
        </p:txBody>
      </p:sp>
      <p:pic>
        <p:nvPicPr>
          <p:cNvPr id="4" name="Picture 3" descr="408loco15black.gif"/>
          <p:cNvPicPr>
            <a:picLocks noChangeAspect="1"/>
          </p:cNvPicPr>
          <p:nvPr/>
        </p:nvPicPr>
        <p:blipFill>
          <a:blip r:embed="rId2" cstate="print"/>
          <a:stretch>
            <a:fillRect/>
          </a:stretch>
        </p:blipFill>
        <p:spPr>
          <a:xfrm>
            <a:off x="0" y="228600"/>
            <a:ext cx="1716587" cy="1143000"/>
          </a:xfrm>
          <a:prstGeom prst="rect">
            <a:avLst/>
          </a:prstGeom>
        </p:spPr>
      </p:pic>
      <p:pic>
        <p:nvPicPr>
          <p:cNvPr id="5" name="Picture 4" descr="408loco15black.gif"/>
          <p:cNvPicPr>
            <a:picLocks noChangeAspect="1"/>
          </p:cNvPicPr>
          <p:nvPr/>
        </p:nvPicPr>
        <p:blipFill>
          <a:blip r:embed="rId2" cstate="print"/>
          <a:stretch>
            <a:fillRect/>
          </a:stretch>
        </p:blipFill>
        <p:spPr>
          <a:xfrm>
            <a:off x="7162800" y="228600"/>
            <a:ext cx="1716587" cy="1143000"/>
          </a:xfrm>
          <a:prstGeom prst="rect">
            <a:avLst/>
          </a:prstGeom>
        </p:spPr>
      </p:pic>
      <p:pic>
        <p:nvPicPr>
          <p:cNvPr id="6" name="Picture 5" descr="box%20car.jpg"/>
          <p:cNvPicPr>
            <a:picLocks noChangeAspect="1"/>
          </p:cNvPicPr>
          <p:nvPr/>
        </p:nvPicPr>
        <p:blipFill>
          <a:blip r:embed="rId3" cstate="print"/>
          <a:stretch>
            <a:fillRect/>
          </a:stretch>
        </p:blipFill>
        <p:spPr>
          <a:xfrm>
            <a:off x="1524000" y="4726016"/>
            <a:ext cx="1371600" cy="1010024"/>
          </a:xfrm>
          <a:prstGeom prst="rect">
            <a:avLst/>
          </a:prstGeom>
        </p:spPr>
      </p:pic>
      <p:pic>
        <p:nvPicPr>
          <p:cNvPr id="7" name="Picture 6" descr="CS.jpg"/>
          <p:cNvPicPr>
            <a:picLocks noChangeAspect="1"/>
          </p:cNvPicPr>
          <p:nvPr/>
        </p:nvPicPr>
        <p:blipFill>
          <a:blip r:embed="rId4" cstate="print"/>
          <a:stretch>
            <a:fillRect/>
          </a:stretch>
        </p:blipFill>
        <p:spPr>
          <a:xfrm>
            <a:off x="5029200" y="3501821"/>
            <a:ext cx="990600" cy="990600"/>
          </a:xfrm>
          <a:prstGeom prst="rect">
            <a:avLst/>
          </a:prstGeom>
        </p:spPr>
      </p:pic>
      <p:pic>
        <p:nvPicPr>
          <p:cNvPr id="8" name="Picture 7" descr="Child%20Welfare%202015.jpg"/>
          <p:cNvPicPr>
            <a:picLocks noChangeAspect="1"/>
          </p:cNvPicPr>
          <p:nvPr/>
        </p:nvPicPr>
        <p:blipFill>
          <a:blip r:embed="rId5" cstate="print"/>
          <a:stretch>
            <a:fillRect/>
          </a:stretch>
        </p:blipFill>
        <p:spPr>
          <a:xfrm>
            <a:off x="2590800" y="3365397"/>
            <a:ext cx="1219200" cy="1219200"/>
          </a:xfrm>
          <a:prstGeom prst="rect">
            <a:avLst/>
          </a:prstGeom>
        </p:spPr>
      </p:pic>
      <p:pic>
        <p:nvPicPr>
          <p:cNvPr id="9" name="Picture 8" descr="2015%20Nurses%20Training%20Pin.jpg"/>
          <p:cNvPicPr>
            <a:picLocks noChangeAspect="1"/>
          </p:cNvPicPr>
          <p:nvPr/>
        </p:nvPicPr>
        <p:blipFill>
          <a:blip r:embed="rId6" cstate="print"/>
          <a:stretch>
            <a:fillRect/>
          </a:stretch>
        </p:blipFill>
        <p:spPr>
          <a:xfrm>
            <a:off x="7106521" y="3365397"/>
            <a:ext cx="914571" cy="1127024"/>
          </a:xfrm>
          <a:prstGeom prst="rect">
            <a:avLst/>
          </a:prstGeom>
        </p:spPr>
      </p:pic>
      <p:pic>
        <p:nvPicPr>
          <p:cNvPr id="10" name="Picture 9" descr="POW-MIA%202014.jpg"/>
          <p:cNvPicPr>
            <a:picLocks noChangeAspect="1"/>
          </p:cNvPicPr>
          <p:nvPr/>
        </p:nvPicPr>
        <p:blipFill>
          <a:blip r:embed="rId7" cstate="print"/>
          <a:stretch>
            <a:fillRect/>
          </a:stretch>
        </p:blipFill>
        <p:spPr>
          <a:xfrm>
            <a:off x="3962400" y="4726016"/>
            <a:ext cx="786151" cy="1066800"/>
          </a:xfrm>
          <a:prstGeom prst="rect">
            <a:avLst/>
          </a:prstGeom>
        </p:spPr>
      </p:pic>
      <p:pic>
        <p:nvPicPr>
          <p:cNvPr id="11" name="Picture 10" descr="youthspt%20pin.jpg"/>
          <p:cNvPicPr>
            <a:picLocks noChangeAspect="1"/>
          </p:cNvPicPr>
          <p:nvPr/>
        </p:nvPicPr>
        <p:blipFill>
          <a:blip r:embed="rId8" cstate="print"/>
          <a:stretch>
            <a:fillRect/>
          </a:stretch>
        </p:blipFill>
        <p:spPr>
          <a:xfrm>
            <a:off x="5925506" y="4745441"/>
            <a:ext cx="1600197" cy="990599"/>
          </a:xfrm>
          <a:prstGeom prst="rect">
            <a:avLst/>
          </a:prstGeom>
        </p:spPr>
      </p:pic>
      <p:pic>
        <p:nvPicPr>
          <p:cNvPr id="1026" name="Picture 2" descr="C:\Users\DON\Desktop\Americanism pin.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5800" y="3457574"/>
            <a:ext cx="1030787" cy="1034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665124"/>
      </p:ext>
    </p:extLst>
  </p:cSld>
  <p:clrMapOvr>
    <a:masterClrMapping/>
  </p:clrMapOvr>
  <mc:AlternateContent xmlns:mc="http://schemas.openxmlformats.org/markup-compatibility/2006" xmlns:p14="http://schemas.microsoft.com/office/powerpoint/2010/main">
    <mc:Choice Requires="p14">
      <p:transition spd="slow" p14:dur="2000" advTm="8417"/>
    </mc:Choice>
    <mc:Fallback xmlns="">
      <p:transition spd="slow" advTm="8417"/>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19912"/>
          </a:xfrm>
        </p:spPr>
        <p:txBody>
          <a:bodyPr>
            <a:normAutofit/>
          </a:bodyPr>
          <a:lstStyle/>
          <a:p>
            <a:pPr algn="ctr"/>
            <a:r>
              <a:rPr lang="en-US" dirty="0"/>
              <a:t>LA FEMMES</a:t>
            </a:r>
          </a:p>
        </p:txBody>
      </p:sp>
      <p:sp>
        <p:nvSpPr>
          <p:cNvPr id="3" name="Content Placeholder 2"/>
          <p:cNvSpPr>
            <a:spLocks noGrp="1"/>
          </p:cNvSpPr>
          <p:nvPr>
            <p:ph idx="1"/>
          </p:nvPr>
        </p:nvSpPr>
        <p:spPr>
          <a:xfrm>
            <a:off x="457200" y="1524000"/>
            <a:ext cx="8229600" cy="4800600"/>
          </a:xfrm>
        </p:spPr>
        <p:txBody>
          <a:bodyPr/>
          <a:lstStyle/>
          <a:p>
            <a:r>
              <a:rPr lang="en-US" dirty="0"/>
              <a:t>A fraternal organization of female members 18 years of age and older, with an affiliation with a veteran.</a:t>
            </a:r>
          </a:p>
          <a:p>
            <a:r>
              <a:rPr lang="en-US" dirty="0"/>
              <a:t>Actively aids and supports the many charitable and patriotic programs of the Forty and Eight.</a:t>
            </a:r>
          </a:p>
          <a:p>
            <a:r>
              <a:rPr lang="en-US" dirty="0"/>
              <a:t>Membership currently totals 3,129 Ladies.</a:t>
            </a:r>
          </a:p>
          <a:p>
            <a:r>
              <a:rPr lang="en-US" dirty="0"/>
              <a:t>In 2014 presented checks; Child Welfare $4,654.00., POW/MIA $5,000.oo, National Headquarters building mortgage $19,500.00.</a:t>
            </a:r>
          </a:p>
        </p:txBody>
      </p:sp>
      <p:pic>
        <p:nvPicPr>
          <p:cNvPr id="1026" name="Picture 2" descr="C:\Users\DON\Desktop\La Societe de Femme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5029200"/>
            <a:ext cx="16764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353048"/>
      </p:ext>
    </p:extLst>
  </p:cSld>
  <p:clrMapOvr>
    <a:masterClrMapping/>
  </p:clrMapOvr>
  <mc:AlternateContent xmlns:mc="http://schemas.openxmlformats.org/markup-compatibility/2006" xmlns:p14="http://schemas.microsoft.com/office/powerpoint/2010/main">
    <mc:Choice Requires="p14">
      <p:transition spd="slow" p14:dur="2000" advTm="9755"/>
    </mc:Choice>
    <mc:Fallback xmlns="">
      <p:transition spd="slow" advTm="9755"/>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NICKELS FOR NURSES TRAINING</a:t>
            </a:r>
          </a:p>
        </p:txBody>
      </p:sp>
      <p:sp>
        <p:nvSpPr>
          <p:cNvPr id="3" name="Content Placeholder 2"/>
          <p:cNvSpPr>
            <a:spLocks noGrp="1"/>
          </p:cNvSpPr>
          <p:nvPr>
            <p:ph idx="1"/>
          </p:nvPr>
        </p:nvSpPr>
        <p:spPr/>
        <p:txBody>
          <a:bodyPr/>
          <a:lstStyle/>
          <a:p>
            <a:endParaRPr lang="en-US" dirty="0"/>
          </a:p>
          <a:p>
            <a:endParaRPr lang="en-US" dirty="0"/>
          </a:p>
          <a:p>
            <a:pPr algn="ctr"/>
            <a:endParaRPr lang="en-US" dirty="0"/>
          </a:p>
          <a:p>
            <a:endParaRPr lang="en-US" dirty="0"/>
          </a:p>
          <a:p>
            <a:endParaRPr lang="en-US" dirty="0"/>
          </a:p>
          <a:p>
            <a:pPr marL="0" indent="0" algn="ctr">
              <a:buNone/>
            </a:pPr>
            <a:r>
              <a:rPr lang="en-US" b="1" dirty="0"/>
              <a:t>Is a La Femmes Program to</a:t>
            </a:r>
          </a:p>
          <a:p>
            <a:pPr marL="0" indent="0" algn="ctr">
              <a:buNone/>
            </a:pPr>
            <a:r>
              <a:rPr lang="en-US" b="1" dirty="0"/>
              <a:t>Assist in Scholarship Funding</a:t>
            </a:r>
          </a:p>
          <a:p>
            <a:pPr marL="0" indent="0" algn="ctr">
              <a:buNone/>
            </a:pPr>
            <a:r>
              <a:rPr lang="en-US" b="1" dirty="0"/>
              <a:t>For Nurses Training</a:t>
            </a:r>
          </a:p>
          <a:p>
            <a:pPr marL="0" indent="0" algn="ctr">
              <a:buNone/>
            </a:pPr>
            <a:r>
              <a:rPr lang="en-US" b="1" dirty="0"/>
              <a:t>Scholarships</a:t>
            </a:r>
          </a:p>
        </p:txBody>
      </p:sp>
      <p:pic>
        <p:nvPicPr>
          <p:cNvPr id="5" name="Picture 2" descr="C:\Users\DON\Desktop\logo20n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905000"/>
            <a:ext cx="2400300" cy="238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40238"/>
      </p:ext>
    </p:extLst>
  </p:cSld>
  <p:clrMapOvr>
    <a:masterClrMapping/>
  </p:clrMapOvr>
  <mc:AlternateContent xmlns:mc="http://schemas.openxmlformats.org/markup-compatibility/2006" xmlns:p14="http://schemas.microsoft.com/office/powerpoint/2010/main">
    <mc:Choice Requires="p14">
      <p:transition spd="slow" p14:dur="2000" advTm="9534"/>
    </mc:Choice>
    <mc:Fallback xmlns="">
      <p:transition spd="slow" advTm="9534"/>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 SUMMATION</a:t>
            </a:r>
          </a:p>
        </p:txBody>
      </p:sp>
      <p:sp>
        <p:nvSpPr>
          <p:cNvPr id="3" name="Content Placeholder 2"/>
          <p:cNvSpPr>
            <a:spLocks noGrp="1"/>
          </p:cNvSpPr>
          <p:nvPr>
            <p:ph idx="1"/>
          </p:nvPr>
        </p:nvSpPr>
        <p:spPr/>
        <p:txBody>
          <a:bodyPr>
            <a:normAutofit fontScale="92500" lnSpcReduction="10000"/>
          </a:bodyPr>
          <a:lstStyle/>
          <a:p>
            <a:pPr marL="0" indent="0" algn="ctr">
              <a:buNone/>
            </a:pPr>
            <a:r>
              <a:rPr lang="en-US" dirty="0"/>
              <a:t>It is about</a:t>
            </a:r>
          </a:p>
          <a:p>
            <a:pPr marL="0" indent="0" algn="ctr">
              <a:buNone/>
            </a:pPr>
            <a:r>
              <a:rPr lang="en-US" sz="8000" dirty="0"/>
              <a:t>SERVICE</a:t>
            </a:r>
          </a:p>
          <a:p>
            <a:pPr marL="0" indent="0" algn="ctr">
              <a:buNone/>
            </a:pPr>
            <a:r>
              <a:rPr lang="en-US" sz="8000" dirty="0"/>
              <a:t>SERVICE</a:t>
            </a:r>
          </a:p>
          <a:p>
            <a:pPr marL="0" indent="0" algn="ctr">
              <a:buNone/>
            </a:pPr>
            <a:r>
              <a:rPr lang="en-US" sz="8000" dirty="0"/>
              <a:t>SERVICE</a:t>
            </a:r>
          </a:p>
        </p:txBody>
      </p:sp>
    </p:spTree>
    <p:extLst>
      <p:ext uri="{BB962C8B-B14F-4D97-AF65-F5344CB8AC3E}">
        <p14:creationId xmlns:p14="http://schemas.microsoft.com/office/powerpoint/2010/main" val="2055886144"/>
      </p:ext>
    </p:extLst>
  </p:cSld>
  <p:clrMapOvr>
    <a:masterClrMapping/>
  </p:clrMapOvr>
  <mc:AlternateContent xmlns:mc="http://schemas.openxmlformats.org/markup-compatibility/2006" xmlns:p14="http://schemas.microsoft.com/office/powerpoint/2010/main">
    <mc:Choice Requires="p14">
      <p:transition spd="slow" p14:dur="2000" advTm="9169"/>
    </mc:Choice>
    <mc:Fallback xmlns="">
      <p:transition spd="slow" advTm="9169"/>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CHARITY</a:t>
            </a:r>
          </a:p>
        </p:txBody>
      </p:sp>
      <p:sp>
        <p:nvSpPr>
          <p:cNvPr id="3" name="Content Placeholder 2"/>
          <p:cNvSpPr>
            <a:spLocks noGrp="1"/>
          </p:cNvSpPr>
          <p:nvPr>
            <p:ph idx="1"/>
          </p:nvPr>
        </p:nvSpPr>
        <p:spPr/>
        <p:txBody>
          <a:bodyPr>
            <a:normAutofit lnSpcReduction="10000"/>
          </a:bodyPr>
          <a:lstStyle/>
          <a:p>
            <a:pPr marL="0" indent="0" algn="ctr">
              <a:buNone/>
            </a:pPr>
            <a:r>
              <a:rPr lang="en-US" sz="6600" dirty="0"/>
              <a:t> Children</a:t>
            </a:r>
          </a:p>
          <a:p>
            <a:pPr marL="0" indent="0" algn="ctr">
              <a:buNone/>
            </a:pPr>
            <a:r>
              <a:rPr lang="en-US" sz="6600" dirty="0"/>
              <a:t> Young People</a:t>
            </a:r>
          </a:p>
          <a:p>
            <a:pPr marL="0" indent="0" algn="ctr">
              <a:buNone/>
            </a:pPr>
            <a:r>
              <a:rPr lang="en-US" sz="6600" dirty="0"/>
              <a:t> Under Privileged</a:t>
            </a:r>
          </a:p>
          <a:p>
            <a:pPr marL="0" indent="0" algn="ctr">
              <a:buNone/>
            </a:pPr>
            <a:r>
              <a:rPr lang="en-US" sz="6600" dirty="0"/>
              <a:t> Veterans</a:t>
            </a:r>
          </a:p>
        </p:txBody>
      </p:sp>
    </p:spTree>
    <p:extLst>
      <p:ext uri="{BB962C8B-B14F-4D97-AF65-F5344CB8AC3E}">
        <p14:creationId xmlns:p14="http://schemas.microsoft.com/office/powerpoint/2010/main" val="1454618737"/>
      </p:ext>
    </p:extLst>
  </p:cSld>
  <p:clrMapOvr>
    <a:masterClrMapping/>
  </p:clrMapOvr>
  <mc:AlternateContent xmlns:mc="http://schemas.openxmlformats.org/markup-compatibility/2006" xmlns:p14="http://schemas.microsoft.com/office/powerpoint/2010/main">
    <mc:Choice Requires="p14">
      <p:transition spd="slow" p14:dur="2000" advTm="9927"/>
    </mc:Choice>
    <mc:Fallback xmlns="">
      <p:transition spd="slow" advTm="992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1800" dirty="0"/>
              <a:t>The initiation ceremony was developed based on the common wartime experiences of American Soldiers, Sailors and Marines.</a:t>
            </a:r>
          </a:p>
          <a:p>
            <a:endParaRPr lang="en-US" sz="1800" dirty="0"/>
          </a:p>
          <a:p>
            <a:r>
              <a:rPr lang="en-US" sz="1800" dirty="0"/>
              <a:t>To incorporate fun making with patriotic bonding.</a:t>
            </a:r>
          </a:p>
          <a:p>
            <a:endParaRPr lang="en-US" sz="1800" dirty="0"/>
          </a:p>
          <a:p>
            <a:r>
              <a:rPr lang="en-US" sz="1800" dirty="0"/>
              <a:t>Some famous Veteran’s who have been 40/8er’s include John Pershing,       Harry Truman, and Gerald Ford.</a:t>
            </a:r>
          </a:p>
          <a:p>
            <a:endParaRPr lang="en-US" sz="1800" dirty="0"/>
          </a:p>
          <a:p>
            <a:r>
              <a:rPr lang="en-US" sz="1800" dirty="0"/>
              <a:t>Major Breen a veteran of two wars was the first Chef de Chemin de Fer</a:t>
            </a:r>
          </a:p>
          <a:p>
            <a:pPr>
              <a:buNone/>
            </a:pPr>
            <a:r>
              <a:rPr lang="en-US" sz="1800" dirty="0"/>
              <a:t>     “Nationale Commander”.</a:t>
            </a:r>
          </a:p>
          <a:p>
            <a:endParaRPr lang="en-US" dirty="0"/>
          </a:p>
        </p:txBody>
      </p:sp>
    </p:spTree>
    <p:extLst>
      <p:ext uri="{BB962C8B-B14F-4D97-AF65-F5344CB8AC3E}">
        <p14:creationId xmlns:p14="http://schemas.microsoft.com/office/powerpoint/2010/main" val="705440768"/>
      </p:ext>
    </p:extLst>
  </p:cSld>
  <p:clrMapOvr>
    <a:masterClrMapping/>
  </p:clrMapOvr>
  <mc:AlternateContent xmlns:mc="http://schemas.openxmlformats.org/markup-compatibility/2006" xmlns:p14="http://schemas.microsoft.com/office/powerpoint/2010/main">
    <mc:Choice Requires="p14">
      <p:transition spd="slow" p14:dur="2000" advTm="9083"/>
    </mc:Choice>
    <mc:Fallback xmlns="">
      <p:transition spd="slow" advTm="908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1"/>
            <a:ext cx="8382000" cy="1371600"/>
          </a:xfrm>
        </p:spPr>
        <p:txBody>
          <a:bodyPr>
            <a:normAutofit fontScale="90000"/>
          </a:bodyPr>
          <a:lstStyle/>
          <a:p>
            <a:pPr algn="ctr"/>
            <a:r>
              <a:rPr lang="en-US" dirty="0"/>
              <a:t>PROGRAMS</a:t>
            </a:r>
            <a:br>
              <a:rPr lang="en-US" dirty="0"/>
            </a:br>
            <a:r>
              <a:rPr lang="en-US" dirty="0"/>
              <a:t>CHILD WELFARE</a:t>
            </a:r>
          </a:p>
        </p:txBody>
      </p:sp>
      <p:sp>
        <p:nvSpPr>
          <p:cNvPr id="3" name="Content Placeholder 2"/>
          <p:cNvSpPr>
            <a:spLocks noGrp="1"/>
          </p:cNvSpPr>
          <p:nvPr>
            <p:ph idx="1"/>
          </p:nvPr>
        </p:nvSpPr>
        <p:spPr>
          <a:xfrm>
            <a:off x="526162" y="2209800"/>
            <a:ext cx="8153400" cy="5562600"/>
          </a:xfrm>
        </p:spPr>
        <p:txBody>
          <a:bodyPr>
            <a:normAutofit/>
          </a:bodyPr>
          <a:lstStyle/>
          <a:p>
            <a:r>
              <a:rPr lang="en-US" sz="1800" dirty="0"/>
              <a:t>Founded in 1923 its original purpose was to care for orphaned children of servicemen killed in WWI.</a:t>
            </a:r>
          </a:p>
          <a:p>
            <a:pPr marL="0" indent="0">
              <a:buNone/>
            </a:pPr>
            <a:endParaRPr lang="en-US" sz="1800" dirty="0"/>
          </a:p>
          <a:p>
            <a:r>
              <a:rPr lang="en-US" sz="1800" dirty="0"/>
              <a:t>In 1925 the Child Welfare fund was established which became the Charles Ardery Child Welfare Trust.</a:t>
            </a:r>
          </a:p>
          <a:p>
            <a:endParaRPr lang="en-US" sz="1800" dirty="0"/>
          </a:p>
          <a:p>
            <a:r>
              <a:rPr lang="en-US" sz="1800" dirty="0"/>
              <a:t>The Ardery Trust  provides grants to aid children who are the victims of disaster.</a:t>
            </a:r>
          </a:p>
          <a:p>
            <a:endParaRPr lang="en-US" sz="1800" dirty="0"/>
          </a:p>
          <a:p>
            <a:r>
              <a:rPr lang="en-US" sz="1800" dirty="0"/>
              <a:t>Funds are raised by an annual dues assessment of $.50 of which  $.25 goes to the trust fund.</a:t>
            </a:r>
          </a:p>
          <a:p>
            <a:pPr algn="ctr">
              <a:buNone/>
            </a:pPr>
            <a:endParaRPr lang="en-US" sz="1800" dirty="0"/>
          </a:p>
        </p:txBody>
      </p:sp>
      <p:pic>
        <p:nvPicPr>
          <p:cNvPr id="4" name="Picture 3" descr="408loco15black.gif"/>
          <p:cNvPicPr>
            <a:picLocks noChangeAspect="1"/>
          </p:cNvPicPr>
          <p:nvPr/>
        </p:nvPicPr>
        <p:blipFill>
          <a:blip r:embed="rId2" cstate="print"/>
          <a:stretch>
            <a:fillRect/>
          </a:stretch>
        </p:blipFill>
        <p:spPr>
          <a:xfrm>
            <a:off x="228600" y="215782"/>
            <a:ext cx="1735837" cy="1155818"/>
          </a:xfrm>
          <a:prstGeom prst="rect">
            <a:avLst/>
          </a:prstGeom>
        </p:spPr>
      </p:pic>
      <p:pic>
        <p:nvPicPr>
          <p:cNvPr id="5" name="Picture 4" descr="408loco15black.gif"/>
          <p:cNvPicPr>
            <a:picLocks noChangeAspect="1"/>
          </p:cNvPicPr>
          <p:nvPr/>
        </p:nvPicPr>
        <p:blipFill>
          <a:blip r:embed="rId2" cstate="print"/>
          <a:stretch>
            <a:fillRect/>
          </a:stretch>
        </p:blipFill>
        <p:spPr>
          <a:xfrm>
            <a:off x="6934200" y="228600"/>
            <a:ext cx="1735837" cy="1155818"/>
          </a:xfrm>
          <a:prstGeom prst="rect">
            <a:avLst/>
          </a:prstGeom>
        </p:spPr>
      </p:pic>
      <p:pic>
        <p:nvPicPr>
          <p:cNvPr id="6" name="Picture 5" descr="408loco15black.gif"/>
          <p:cNvPicPr>
            <a:picLocks noChangeAspect="1"/>
          </p:cNvPicPr>
          <p:nvPr/>
        </p:nvPicPr>
        <p:blipFill>
          <a:blip r:embed="rId2" cstate="print"/>
          <a:stretch>
            <a:fillRect/>
          </a:stretch>
        </p:blipFill>
        <p:spPr>
          <a:xfrm>
            <a:off x="228600" y="228600"/>
            <a:ext cx="1735837" cy="1155818"/>
          </a:xfrm>
          <a:prstGeom prst="rect">
            <a:avLst/>
          </a:prstGeom>
        </p:spPr>
      </p:pic>
      <p:pic>
        <p:nvPicPr>
          <p:cNvPr id="7" name="Picture 6" descr="inside_multi_racial_children.jpg"/>
          <p:cNvPicPr>
            <a:picLocks noChangeAspect="1"/>
          </p:cNvPicPr>
          <p:nvPr/>
        </p:nvPicPr>
        <p:blipFill>
          <a:blip r:embed="rId3" cstate="print"/>
          <a:stretch>
            <a:fillRect/>
          </a:stretch>
        </p:blipFill>
        <p:spPr>
          <a:xfrm>
            <a:off x="3195637" y="5867400"/>
            <a:ext cx="2752725" cy="914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1150"/>
    </mc:Choice>
    <mc:Fallback xmlns="">
      <p:transition spd="slow" advTm="1115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143000"/>
            <a:ext cx="8229600" cy="5181600"/>
          </a:xfrm>
        </p:spPr>
        <p:txBody>
          <a:bodyPr/>
          <a:lstStyle/>
          <a:p>
            <a:r>
              <a:rPr lang="en-US" sz="1800" dirty="0"/>
              <a:t>In 1932 The Forty and Eight declared war on childhood diphtheria and distributed vaccine to those who were unable to afford it.</a:t>
            </a:r>
          </a:p>
          <a:p>
            <a:endParaRPr lang="en-US" sz="1800" dirty="0"/>
          </a:p>
          <a:p>
            <a:r>
              <a:rPr lang="en-US" sz="1800" dirty="0"/>
              <a:t>Another program provided iron lungs for victims of polio.</a:t>
            </a:r>
          </a:p>
          <a:p>
            <a:pPr marL="0" indent="0">
              <a:buNone/>
            </a:pPr>
            <a:endParaRPr lang="en-US" sz="1800" dirty="0"/>
          </a:p>
          <a:p>
            <a:r>
              <a:rPr lang="en-US" sz="1800" dirty="0"/>
              <a:t>Funding of worthy programs for students is a Child Welfare favorite.</a:t>
            </a:r>
          </a:p>
          <a:p>
            <a:endParaRPr lang="en-US" sz="1800" dirty="0"/>
          </a:p>
          <a:p>
            <a:r>
              <a:rPr lang="en-US" sz="1800" dirty="0"/>
              <a:t>Most recently we raised $21,800 for children who were impacted by hurricane Sandy. Excess funds were used for tornado victims in Indiana, where an elementary school was completely destroyed.</a:t>
            </a:r>
          </a:p>
          <a:p>
            <a:endParaRPr lang="en-US" sz="1800" dirty="0"/>
          </a:p>
          <a:p>
            <a:endParaRPr lang="en-US" dirty="0"/>
          </a:p>
        </p:txBody>
      </p:sp>
      <p:pic>
        <p:nvPicPr>
          <p:cNvPr id="4" name="Picture 3"/>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2133600" y="4572000"/>
            <a:ext cx="4038601" cy="1828800"/>
          </a:xfrm>
          <a:prstGeom prst="rect">
            <a:avLst/>
          </a:prstGeom>
          <a:noFill/>
          <a:ln>
            <a:noFill/>
          </a:ln>
        </p:spPr>
      </p:pic>
    </p:spTree>
    <p:extLst>
      <p:ext uri="{BB962C8B-B14F-4D97-AF65-F5344CB8AC3E}">
        <p14:creationId xmlns:p14="http://schemas.microsoft.com/office/powerpoint/2010/main" val="2402451598"/>
      </p:ext>
    </p:extLst>
  </p:cSld>
  <p:clrMapOvr>
    <a:masterClrMapping/>
  </p:clrMapOvr>
  <mc:AlternateContent xmlns:mc="http://schemas.openxmlformats.org/markup-compatibility/2006" xmlns:p14="http://schemas.microsoft.com/office/powerpoint/2010/main">
    <mc:Choice Requires="p14">
      <p:transition spd="slow" p14:dur="2000" advTm="9043"/>
    </mc:Choice>
    <mc:Fallback xmlns="">
      <p:transition spd="slow" advTm="904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ARDERY FUND RECEIPIANT</a:t>
            </a:r>
          </a:p>
        </p:txBody>
      </p:sp>
      <p:pic>
        <p:nvPicPr>
          <p:cNvPr id="4" name="Content Placeholder 3" descr="C:\Users\Owner\Pictures\February Fire 2015\IMG_3940.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828800"/>
            <a:ext cx="5943600" cy="4190999"/>
          </a:xfrm>
          <a:prstGeom prst="rect">
            <a:avLst/>
          </a:prstGeom>
          <a:noFill/>
          <a:ln>
            <a:noFill/>
          </a:ln>
        </p:spPr>
      </p:pic>
    </p:spTree>
    <p:extLst>
      <p:ext uri="{BB962C8B-B14F-4D97-AF65-F5344CB8AC3E}">
        <p14:creationId xmlns:p14="http://schemas.microsoft.com/office/powerpoint/2010/main" val="800589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MUSIC STUDENTS AT BANQUET</a:t>
            </a:r>
          </a:p>
        </p:txBody>
      </p:sp>
      <p:pic>
        <p:nvPicPr>
          <p:cNvPr id="1026" name="Picture 2" descr="C:\Users\DON\Desktop\PIC BANQUE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2209801"/>
            <a:ext cx="57912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190894"/>
      </p:ext>
    </p:extLst>
  </p:cSld>
  <p:clrMapOvr>
    <a:masterClrMapping/>
  </p:clrMapOvr>
  <mc:AlternateContent xmlns:mc="http://schemas.openxmlformats.org/markup-compatibility/2006" xmlns:p14="http://schemas.microsoft.com/office/powerpoint/2010/main">
    <mc:Choice Requires="p14">
      <p:transition spd="slow" p14:dur="2000" advTm="9101"/>
    </mc:Choice>
    <mc:Fallback xmlns="">
      <p:transition spd="slow" advTm="9101"/>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1775</TotalTime>
  <Words>1683</Words>
  <Application>Microsoft Office PowerPoint</Application>
  <PresentationFormat>On-screen Show (4:3)</PresentationFormat>
  <Paragraphs>269</Paragraphs>
  <Slides>48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Constantia</vt:lpstr>
      <vt:lpstr>Tahoma</vt:lpstr>
      <vt:lpstr>Wingdings 2</vt:lpstr>
      <vt:lpstr>Flow</vt:lpstr>
      <vt:lpstr>PowerPoint Presentation</vt:lpstr>
      <vt:lpstr>WELCOME</vt:lpstr>
      <vt:lpstr>40/8 NATIONAL HEADQUARTERS INDIANAPOLIS, INDIANA</vt:lpstr>
      <vt:lpstr>HISTORY</vt:lpstr>
      <vt:lpstr>PowerPoint Presentation</vt:lpstr>
      <vt:lpstr>PROGRAMS CHILD WELFARE</vt:lpstr>
      <vt:lpstr>PowerPoint Presentation</vt:lpstr>
      <vt:lpstr>ARDERY FUND RECEIPIANT</vt:lpstr>
      <vt:lpstr>MUSIC STUDENTS AT BANQUET</vt:lpstr>
      <vt:lpstr>NURSES TRAINING</vt:lpstr>
      <vt:lpstr>PowerPoint Presentation</vt:lpstr>
      <vt:lpstr>PowerPoint Presentation</vt:lpstr>
      <vt:lpstr>CARVILLE  STAR</vt:lpstr>
      <vt:lpstr>PowerPoint Presentation</vt:lpstr>
      <vt:lpstr>YOUTH SPORTS</vt:lpstr>
      <vt:lpstr>POW/MIA</vt:lpstr>
      <vt:lpstr>SPECIAL AWARDS</vt:lpstr>
      <vt:lpstr>LAW OFFICER OF THE YEAR 2013</vt:lpstr>
      <vt:lpstr>AMERICANISM</vt:lpstr>
      <vt:lpstr>FLAGS FOR 1ST GRADERS</vt:lpstr>
      <vt:lpstr>MEMORIAL DAY ARLINGTON</vt:lpstr>
      <vt:lpstr>JOSEPH BREEN MEMORIAL</vt:lpstr>
      <vt:lpstr>NATIONAL AMERICANISM WINNER 2014 JOHN STEWART</vt:lpstr>
      <vt:lpstr>BATTLESHIP ARIZONA &amp; WWII MEMORIAL, PHOENIX, AZ</vt:lpstr>
      <vt:lpstr>V.A.V.S./S.V.H</vt:lpstr>
      <vt:lpstr>BOX CAR ASSOCIATION</vt:lpstr>
      <vt:lpstr>40/8 BOXCAR MUSEUM OF THE U.S.A.F</vt:lpstr>
      <vt:lpstr>PowerPoint Presentation</vt:lpstr>
      <vt:lpstr>ARIZONA’S MERCI BOXCAR</vt:lpstr>
      <vt:lpstr>CHILDRENS PARTY</vt:lpstr>
      <vt:lpstr>RITUAL</vt:lpstr>
      <vt:lpstr>VOITURE ACTIVIES</vt:lpstr>
      <vt:lpstr>VOYAGEUR APPRICATION PICNIC</vt:lpstr>
      <vt:lpstr>GATOR BOWL PARADE 2014</vt:lpstr>
      <vt:lpstr>ANNIVERSARY CELEBRATION</vt:lpstr>
      <vt:lpstr>VOYAGEURS WALK ON WATER</vt:lpstr>
      <vt:lpstr>VOITURE PIG ROAST</vt:lpstr>
      <vt:lpstr>THE PIG</vt:lpstr>
      <vt:lpstr>CHEF KISSING THE PIG</vt:lpstr>
      <vt:lpstr>VOITURE LOCO CHRISTMAS </vt:lpstr>
      <vt:lpstr>BIG GAVEL PRESENTATION</vt:lpstr>
      <vt:lpstr>MEMBERSHIP</vt:lpstr>
      <vt:lpstr>MEMBERSHIP AWARDS</vt:lpstr>
      <vt:lpstr>PINS PROGRAMS</vt:lpstr>
      <vt:lpstr>LA FEMMES</vt:lpstr>
      <vt:lpstr>NICKELS FOR NURSES TRAINING</vt:lpstr>
      <vt:lpstr>IN SUMMATION</vt:lpstr>
      <vt:lpstr>CHARITY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Ximinez</dc:creator>
  <cp:lastModifiedBy>Don Caudell Jr.</cp:lastModifiedBy>
  <cp:revision>212</cp:revision>
  <dcterms:created xsi:type="dcterms:W3CDTF">2014-08-24T00:46:28Z</dcterms:created>
  <dcterms:modified xsi:type="dcterms:W3CDTF">2018-08-01T00:41:35Z</dcterms:modified>
</cp:coreProperties>
</file>